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05E07F-D020-41BB-9008-28316B66DC34}">
  <a:tblStyle styleId="{A105E07F-D020-41BB-9008-28316B66DC3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8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2944127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08915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44238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77456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6635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07483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90649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83740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11432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3367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65830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9548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11102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39526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27149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5155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0472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77888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90211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01217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22470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52310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54152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9184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20041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20691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32218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3701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30465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5273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3.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34.png"/><Relationship Id="rId5" Type="http://schemas.openxmlformats.org/officeDocument/2006/relationships/image" Target="../media/image19.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png"/><Relationship Id="rId9" Type="http://schemas.openxmlformats.org/officeDocument/2006/relationships/image" Target="../media/image32.png"/><Relationship Id="rId1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2.png"/><Relationship Id="rId3" Type="http://schemas.openxmlformats.org/officeDocument/2006/relationships/image" Target="../media/image47.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11.png"/><Relationship Id="rId10" Type="http://schemas.openxmlformats.org/officeDocument/2006/relationships/image" Target="../media/image52.png"/><Relationship Id="rId4" Type="http://schemas.openxmlformats.org/officeDocument/2006/relationships/image" Target="../media/image19.png"/><Relationship Id="rId9"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3.png"/><Relationship Id="rId3" Type="http://schemas.openxmlformats.org/officeDocument/2006/relationships/image" Target="../media/image57.png"/><Relationship Id="rId7" Type="http://schemas.openxmlformats.org/officeDocument/2006/relationships/image" Target="../media/image59.png"/><Relationship Id="rId12" Type="http://schemas.openxmlformats.org/officeDocument/2006/relationships/image" Target="../media/image62.png"/><Relationship Id="rId17" Type="http://schemas.openxmlformats.org/officeDocument/2006/relationships/image" Target="../media/image2.png"/><Relationship Id="rId2" Type="http://schemas.openxmlformats.org/officeDocument/2006/relationships/notesSlide" Target="../notesSlides/notesSlide24.xml"/><Relationship Id="rId16"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1.png"/><Relationship Id="rId5" Type="http://schemas.openxmlformats.org/officeDocument/2006/relationships/image" Target="../media/image11.png"/><Relationship Id="rId15" Type="http://schemas.openxmlformats.org/officeDocument/2006/relationships/image" Target="../media/image65.png"/><Relationship Id="rId10" Type="http://schemas.openxmlformats.org/officeDocument/2006/relationships/image" Target="../media/image33.png"/><Relationship Id="rId4" Type="http://schemas.openxmlformats.org/officeDocument/2006/relationships/image" Target="../media/image19.png"/><Relationship Id="rId9" Type="http://schemas.openxmlformats.org/officeDocument/2006/relationships/image" Target="../media/image32.png"/><Relationship Id="rId1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forms.gle/6XgfPzuMdyGK6NSp7" TargetMode="External"/><Relationship Id="rId5" Type="http://schemas.openxmlformats.org/officeDocument/2006/relationships/image" Target="../media/image8.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slide" Target="slide20.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hyperlink" Target="http://www.youtube.com/watch?v=cgD-pZXiTNs&amp;list=PLjFF28kApSw4Cl0Mpnko9PgZF2JxHdagj"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11.png"/><Relationship Id="rId5" Type="http://schemas.openxmlformats.org/officeDocument/2006/relationships/image" Target="../media/image19.png"/><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pic>
        <p:nvPicPr>
          <p:cNvPr id="134" name="Google Shape;134;p22">
            <a:hlinkClick r:id="rId4" action="ppaction://hlinksldjump"/>
          </p:cNvPr>
          <p:cNvPicPr preferRelativeResize="0"/>
          <p:nvPr/>
        </p:nvPicPr>
        <p:blipFill rotWithShape="1">
          <a:blip r:embed="rId5">
            <a:alphaModFix/>
          </a:blip>
          <a:srcRect/>
          <a:stretch/>
        </p:blipFill>
        <p:spPr>
          <a:xfrm>
            <a:off x="8089375" y="4087700"/>
            <a:ext cx="741550" cy="754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pic>
        <p:nvPicPr>
          <p:cNvPr id="139" name="Google Shape;139;p23">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24"/>
          <p:cNvSpPr txBox="1">
            <a:spLocks noGrp="1"/>
          </p:cNvSpPr>
          <p:nvPr>
            <p:ph type="body" idx="1"/>
          </p:nvPr>
        </p:nvSpPr>
        <p:spPr>
          <a:xfrm>
            <a:off x="915275" y="1934150"/>
            <a:ext cx="4533000" cy="263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b="1">
                <a:solidFill>
                  <a:srgbClr val="13B257"/>
                </a:solidFill>
              </a:rPr>
              <a:t>Instructions</a:t>
            </a:r>
            <a:endParaRPr sz="2200" b="1">
              <a:solidFill>
                <a:srgbClr val="13B257"/>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On the next 2 slides a meal is shown. One food group is missing from each meal. Identify the missing food group and write the name of the group. What food could you add to complete the meal?</a:t>
            </a:r>
            <a:r>
              <a:rPr lang="en"/>
              <a:t> </a:t>
            </a:r>
            <a:endParaRPr/>
          </a:p>
          <a:p>
            <a:pPr marL="0" lvl="0" indent="0" algn="l" rtl="0">
              <a:lnSpc>
                <a:spcPct val="115000"/>
              </a:lnSpc>
              <a:spcBef>
                <a:spcPts val="1600"/>
              </a:spcBef>
              <a:spcAft>
                <a:spcPts val="1600"/>
              </a:spcAft>
              <a:buSzPts val="1800"/>
              <a:buNone/>
            </a:pPr>
            <a:endParaRPr/>
          </a:p>
        </p:txBody>
      </p:sp>
      <p:pic>
        <p:nvPicPr>
          <p:cNvPr id="145" name="Google Shape;145;p24"/>
          <p:cNvPicPr preferRelativeResize="0"/>
          <p:nvPr/>
        </p:nvPicPr>
        <p:blipFill rotWithShape="1">
          <a:blip r:embed="rId4">
            <a:alphaModFix/>
          </a:blip>
          <a:srcRect/>
          <a:stretch/>
        </p:blipFill>
        <p:spPr>
          <a:xfrm>
            <a:off x="5586750" y="2011850"/>
            <a:ext cx="2261350" cy="2070713"/>
          </a:xfrm>
          <a:prstGeom prst="rect">
            <a:avLst/>
          </a:prstGeom>
          <a:noFill/>
          <a:ln>
            <a:noFill/>
          </a:ln>
        </p:spPr>
      </p:pic>
      <p:pic>
        <p:nvPicPr>
          <p:cNvPr id="146" name="Google Shape;146;p24">
            <a:hlinkClick r:id="" action="ppaction://hlinkshowjump?jump=nextslide"/>
          </p:cNvPr>
          <p:cNvPicPr preferRelativeResize="0"/>
          <p:nvPr/>
        </p:nvPicPr>
        <p:blipFill rotWithShape="1">
          <a:blip r:embed="rId5">
            <a:alphaModFix/>
          </a:blip>
          <a:srcRect/>
          <a:stretch/>
        </p:blipFill>
        <p:spPr>
          <a:xfrm>
            <a:off x="8009125" y="4017625"/>
            <a:ext cx="797650" cy="797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pic>
        <p:nvPicPr>
          <p:cNvPr id="151" name="Google Shape;151;p25">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pic>
        <p:nvPicPr>
          <p:cNvPr id="152" name="Google Shape;152;p25"/>
          <p:cNvPicPr preferRelativeResize="0"/>
          <p:nvPr/>
        </p:nvPicPr>
        <p:blipFill rotWithShape="1">
          <a:blip r:embed="rId5">
            <a:alphaModFix/>
          </a:blip>
          <a:srcRect/>
          <a:stretch/>
        </p:blipFill>
        <p:spPr>
          <a:xfrm>
            <a:off x="146582" y="4636550"/>
            <a:ext cx="574732" cy="372552"/>
          </a:xfrm>
          <a:prstGeom prst="rect">
            <a:avLst/>
          </a:prstGeom>
          <a:noFill/>
          <a:ln>
            <a:noFill/>
          </a:ln>
        </p:spPr>
      </p:pic>
      <p:pic>
        <p:nvPicPr>
          <p:cNvPr id="153" name="Google Shape;153;p25"/>
          <p:cNvPicPr preferRelativeResize="0"/>
          <p:nvPr/>
        </p:nvPicPr>
        <p:blipFill rotWithShape="1">
          <a:blip r:embed="rId6">
            <a:alphaModFix/>
          </a:blip>
          <a:srcRect/>
          <a:stretch/>
        </p:blipFill>
        <p:spPr>
          <a:xfrm>
            <a:off x="790412" y="4486800"/>
            <a:ext cx="501675" cy="522300"/>
          </a:xfrm>
          <a:prstGeom prst="rect">
            <a:avLst/>
          </a:prstGeom>
          <a:noFill/>
          <a:ln>
            <a:noFill/>
          </a:ln>
        </p:spPr>
      </p:pic>
      <p:pic>
        <p:nvPicPr>
          <p:cNvPr id="154" name="Google Shape;154;p25"/>
          <p:cNvPicPr preferRelativeResize="0"/>
          <p:nvPr/>
        </p:nvPicPr>
        <p:blipFill rotWithShape="1">
          <a:blip r:embed="rId7">
            <a:alphaModFix/>
          </a:blip>
          <a:srcRect/>
          <a:stretch/>
        </p:blipFill>
        <p:spPr>
          <a:xfrm>
            <a:off x="7922775" y="2779925"/>
            <a:ext cx="1133406" cy="1166518"/>
          </a:xfrm>
          <a:prstGeom prst="rect">
            <a:avLst/>
          </a:prstGeom>
          <a:noFill/>
          <a:ln>
            <a:noFill/>
          </a:ln>
        </p:spPr>
      </p:pic>
      <p:pic>
        <p:nvPicPr>
          <p:cNvPr id="155" name="Google Shape;155;p25"/>
          <p:cNvPicPr preferRelativeResize="0"/>
          <p:nvPr/>
        </p:nvPicPr>
        <p:blipFill rotWithShape="1">
          <a:blip r:embed="rId8">
            <a:alphaModFix/>
          </a:blip>
          <a:srcRect/>
          <a:stretch/>
        </p:blipFill>
        <p:spPr>
          <a:xfrm>
            <a:off x="6314504" y="2571750"/>
            <a:ext cx="1163071" cy="1197048"/>
          </a:xfrm>
          <a:prstGeom prst="rect">
            <a:avLst/>
          </a:prstGeom>
          <a:noFill/>
          <a:ln>
            <a:noFill/>
          </a:ln>
        </p:spPr>
      </p:pic>
      <p:pic>
        <p:nvPicPr>
          <p:cNvPr id="156" name="Google Shape;156;p25"/>
          <p:cNvPicPr preferRelativeResize="0"/>
          <p:nvPr/>
        </p:nvPicPr>
        <p:blipFill rotWithShape="1">
          <a:blip r:embed="rId9">
            <a:alphaModFix/>
          </a:blip>
          <a:srcRect/>
          <a:stretch/>
        </p:blipFill>
        <p:spPr>
          <a:xfrm>
            <a:off x="7249152" y="2016402"/>
            <a:ext cx="1163071" cy="1197048"/>
          </a:xfrm>
          <a:prstGeom prst="rect">
            <a:avLst/>
          </a:prstGeom>
          <a:noFill/>
          <a:ln>
            <a:noFill/>
          </a:ln>
        </p:spPr>
      </p:pic>
      <p:pic>
        <p:nvPicPr>
          <p:cNvPr id="157" name="Google Shape;157;p25"/>
          <p:cNvPicPr preferRelativeResize="0"/>
          <p:nvPr/>
        </p:nvPicPr>
        <p:blipFill rotWithShape="1">
          <a:blip r:embed="rId10">
            <a:alphaModFix/>
          </a:blip>
          <a:srcRect/>
          <a:stretch/>
        </p:blipFill>
        <p:spPr>
          <a:xfrm>
            <a:off x="5720852" y="3946452"/>
            <a:ext cx="1163071" cy="1197048"/>
          </a:xfrm>
          <a:prstGeom prst="rect">
            <a:avLst/>
          </a:prstGeom>
          <a:noFill/>
          <a:ln>
            <a:noFill/>
          </a:ln>
        </p:spPr>
      </p:pic>
      <p:pic>
        <p:nvPicPr>
          <p:cNvPr id="158" name="Google Shape;158;p25"/>
          <p:cNvPicPr preferRelativeResize="0"/>
          <p:nvPr/>
        </p:nvPicPr>
        <p:blipFill rotWithShape="1">
          <a:blip r:embed="rId11">
            <a:alphaModFix/>
          </a:blip>
          <a:srcRect/>
          <a:stretch/>
        </p:blipFill>
        <p:spPr>
          <a:xfrm>
            <a:off x="6705202" y="3497002"/>
            <a:ext cx="1163071" cy="1197048"/>
          </a:xfrm>
          <a:prstGeom prst="rect">
            <a:avLst/>
          </a:prstGeom>
          <a:noFill/>
          <a:ln>
            <a:noFill/>
          </a:ln>
        </p:spPr>
      </p:pic>
      <p:pic>
        <p:nvPicPr>
          <p:cNvPr id="159" name="Google Shape;159;p25"/>
          <p:cNvPicPr preferRelativeResize="0"/>
          <p:nvPr/>
        </p:nvPicPr>
        <p:blipFill rotWithShape="1">
          <a:blip r:embed="rId12">
            <a:alphaModFix/>
          </a:blip>
          <a:srcRect/>
          <a:stretch/>
        </p:blipFill>
        <p:spPr>
          <a:xfrm>
            <a:off x="1610827" y="3768802"/>
            <a:ext cx="1163071" cy="1197048"/>
          </a:xfrm>
          <a:prstGeom prst="rect">
            <a:avLst/>
          </a:prstGeom>
          <a:noFill/>
          <a:ln>
            <a:noFill/>
          </a:ln>
        </p:spPr>
      </p:pic>
      <p:pic>
        <p:nvPicPr>
          <p:cNvPr id="160" name="Google Shape;160;p25"/>
          <p:cNvPicPr preferRelativeResize="0"/>
          <p:nvPr/>
        </p:nvPicPr>
        <p:blipFill rotWithShape="1">
          <a:blip r:embed="rId13">
            <a:alphaModFix/>
          </a:blip>
          <a:srcRect/>
          <a:stretch/>
        </p:blipFill>
        <p:spPr>
          <a:xfrm>
            <a:off x="212027" y="1626477"/>
            <a:ext cx="1163071" cy="1197048"/>
          </a:xfrm>
          <a:prstGeom prst="rect">
            <a:avLst/>
          </a:prstGeom>
          <a:noFill/>
          <a:ln>
            <a:noFill/>
          </a:ln>
        </p:spPr>
      </p:pic>
      <p:pic>
        <p:nvPicPr>
          <p:cNvPr id="161" name="Google Shape;161;p25"/>
          <p:cNvPicPr preferRelativeResize="0"/>
          <p:nvPr/>
        </p:nvPicPr>
        <p:blipFill rotWithShape="1">
          <a:blip r:embed="rId14">
            <a:alphaModFix/>
          </a:blip>
          <a:srcRect/>
          <a:stretch/>
        </p:blipFill>
        <p:spPr>
          <a:xfrm>
            <a:off x="1435552" y="1626477"/>
            <a:ext cx="1163071" cy="1197048"/>
          </a:xfrm>
          <a:prstGeom prst="rect">
            <a:avLst/>
          </a:prstGeom>
          <a:noFill/>
          <a:ln>
            <a:noFill/>
          </a:ln>
        </p:spPr>
      </p:pic>
      <p:pic>
        <p:nvPicPr>
          <p:cNvPr id="162" name="Google Shape;162;p25"/>
          <p:cNvPicPr preferRelativeResize="0"/>
          <p:nvPr/>
        </p:nvPicPr>
        <p:blipFill rotWithShape="1">
          <a:blip r:embed="rId15">
            <a:alphaModFix/>
          </a:blip>
          <a:srcRect/>
          <a:stretch/>
        </p:blipFill>
        <p:spPr>
          <a:xfrm>
            <a:off x="47952" y="2959502"/>
            <a:ext cx="1163071" cy="1197048"/>
          </a:xfrm>
          <a:prstGeom prst="rect">
            <a:avLst/>
          </a:prstGeom>
          <a:noFill/>
          <a:ln>
            <a:noFill/>
          </a:ln>
        </p:spPr>
      </p:pic>
      <p:pic>
        <p:nvPicPr>
          <p:cNvPr id="163" name="Google Shape;163;p25"/>
          <p:cNvPicPr preferRelativeResize="0"/>
          <p:nvPr/>
        </p:nvPicPr>
        <p:blipFill rotWithShape="1">
          <a:blip r:embed="rId16">
            <a:alphaModFix/>
          </a:blip>
          <a:srcRect/>
          <a:stretch/>
        </p:blipFill>
        <p:spPr>
          <a:xfrm>
            <a:off x="1292077" y="2764664"/>
            <a:ext cx="1163071" cy="119704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pic>
        <p:nvPicPr>
          <p:cNvPr id="168" name="Google Shape;168;p26">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Google Shape;173;p27"/>
          <p:cNvSpPr txBox="1">
            <a:spLocks noGrp="1"/>
          </p:cNvSpPr>
          <p:nvPr>
            <p:ph type="body" idx="1"/>
          </p:nvPr>
        </p:nvSpPr>
        <p:spPr>
          <a:xfrm>
            <a:off x="992975" y="1964125"/>
            <a:ext cx="7028400" cy="216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b="1">
                <a:solidFill>
                  <a:srgbClr val="13B257"/>
                </a:solidFill>
              </a:rPr>
              <a:t>Instructions</a:t>
            </a:r>
            <a:endParaRPr sz="2200" b="1">
              <a:solidFill>
                <a:srgbClr val="13B257"/>
              </a:solidFill>
            </a:endParaRPr>
          </a:p>
          <a:p>
            <a:pPr marL="0" lvl="0" indent="0" algn="l" rtl="0">
              <a:lnSpc>
                <a:spcPct val="115000"/>
              </a:lnSpc>
              <a:spcBef>
                <a:spcPts val="0"/>
              </a:spcBef>
              <a:spcAft>
                <a:spcPts val="1600"/>
              </a:spcAft>
              <a:buSzPts val="1800"/>
              <a:buNone/>
            </a:pPr>
            <a:r>
              <a:rPr lang="en">
                <a:solidFill>
                  <a:schemeClr val="dk1"/>
                </a:solidFill>
              </a:rPr>
              <a:t>On the next 2 slides a meal is shown. One food group is missing from each meal. Identify the missing food group and write the name of the group. What food could you add to complete the meal? </a:t>
            </a:r>
            <a:endParaRPr>
              <a:solidFill>
                <a:schemeClr val="dk1"/>
              </a:solidFill>
            </a:endParaRPr>
          </a:p>
        </p:txBody>
      </p:sp>
      <p:pic>
        <p:nvPicPr>
          <p:cNvPr id="174" name="Google Shape;174;p27">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8"/>
        <p:cNvGrpSpPr/>
        <p:nvPr/>
      </p:nvGrpSpPr>
      <p:grpSpPr>
        <a:xfrm>
          <a:off x="0" y="0"/>
          <a:ext cx="0" cy="0"/>
          <a:chOff x="0" y="0"/>
          <a:chExt cx="0" cy="0"/>
        </a:xfrm>
      </p:grpSpPr>
      <p:sp>
        <p:nvSpPr>
          <p:cNvPr id="179" name="Google Shape;179;p28"/>
          <p:cNvSpPr txBox="1">
            <a:spLocks noGrp="1"/>
          </p:cNvSpPr>
          <p:nvPr>
            <p:ph type="body" idx="1"/>
          </p:nvPr>
        </p:nvSpPr>
        <p:spPr>
          <a:xfrm>
            <a:off x="3497850" y="1756900"/>
            <a:ext cx="3211200" cy="50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sz="1600">
                <a:solidFill>
                  <a:schemeClr val="dk1"/>
                </a:solidFill>
              </a:rPr>
              <a:t>What food group is missing?</a:t>
            </a:r>
            <a:endParaRPr sz="1600">
              <a:solidFill>
                <a:schemeClr val="dk1"/>
              </a:solidFill>
            </a:endParaRPr>
          </a:p>
        </p:txBody>
      </p:sp>
      <p:sp>
        <p:nvSpPr>
          <p:cNvPr id="180" name="Google Shape;180;p28"/>
          <p:cNvSpPr/>
          <p:nvPr/>
        </p:nvSpPr>
        <p:spPr>
          <a:xfrm>
            <a:off x="3617875" y="2210425"/>
            <a:ext cx="4144500" cy="828900"/>
          </a:xfrm>
          <a:prstGeom prst="rect">
            <a:avLst/>
          </a:prstGeom>
          <a:noFill/>
          <a:ln w="19050" cap="flat" cmpd="sng">
            <a:solidFill>
              <a:srgbClr val="13B257"/>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8"/>
          <p:cNvSpPr txBox="1">
            <a:spLocks noGrp="1"/>
          </p:cNvSpPr>
          <p:nvPr>
            <p:ph type="body" idx="1"/>
          </p:nvPr>
        </p:nvSpPr>
        <p:spPr>
          <a:xfrm>
            <a:off x="3481650" y="3230400"/>
            <a:ext cx="3211200" cy="50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sz="1600">
                <a:solidFill>
                  <a:schemeClr val="dk1"/>
                </a:solidFill>
              </a:rPr>
              <a:t>What food can you add?</a:t>
            </a:r>
            <a:endParaRPr sz="1600">
              <a:solidFill>
                <a:schemeClr val="dk1"/>
              </a:solidFill>
            </a:endParaRPr>
          </a:p>
        </p:txBody>
      </p:sp>
      <p:sp>
        <p:nvSpPr>
          <p:cNvPr id="182" name="Google Shape;182;p28"/>
          <p:cNvSpPr/>
          <p:nvPr/>
        </p:nvSpPr>
        <p:spPr>
          <a:xfrm>
            <a:off x="3601675" y="3683925"/>
            <a:ext cx="4144500" cy="828900"/>
          </a:xfrm>
          <a:prstGeom prst="rect">
            <a:avLst/>
          </a:prstGeom>
          <a:noFill/>
          <a:ln w="19050" cap="flat" cmpd="sng">
            <a:solidFill>
              <a:srgbClr val="13B257"/>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28"/>
          <p:cNvSpPr txBox="1"/>
          <p:nvPr/>
        </p:nvSpPr>
        <p:spPr>
          <a:xfrm>
            <a:off x="371300" y="4239575"/>
            <a:ext cx="2573100" cy="50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Peanut butter and banana sandwich with a glass of milk</a:t>
            </a:r>
            <a:endParaRPr sz="1400" b="0" i="0" u="none" strike="noStrike" cap="none">
              <a:solidFill>
                <a:srgbClr val="000000"/>
              </a:solidFill>
              <a:latin typeface="Arial"/>
              <a:ea typeface="Arial"/>
              <a:cs typeface="Arial"/>
              <a:sym typeface="Arial"/>
            </a:endParaRPr>
          </a:p>
        </p:txBody>
      </p:sp>
      <p:pic>
        <p:nvPicPr>
          <p:cNvPr id="184" name="Google Shape;184;p28">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
        <p:nvSpPr>
          <p:cNvPr id="189" name="Google Shape;189;p29"/>
          <p:cNvSpPr txBox="1">
            <a:spLocks noGrp="1"/>
          </p:cNvSpPr>
          <p:nvPr>
            <p:ph type="body" idx="1"/>
          </p:nvPr>
        </p:nvSpPr>
        <p:spPr>
          <a:xfrm>
            <a:off x="3497850" y="1756900"/>
            <a:ext cx="3211200" cy="50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sz="1600">
                <a:solidFill>
                  <a:schemeClr val="dk1"/>
                </a:solidFill>
              </a:rPr>
              <a:t>What food group is missing?</a:t>
            </a:r>
            <a:endParaRPr sz="1600">
              <a:solidFill>
                <a:schemeClr val="dk1"/>
              </a:solidFill>
            </a:endParaRPr>
          </a:p>
        </p:txBody>
      </p:sp>
      <p:sp>
        <p:nvSpPr>
          <p:cNvPr id="190" name="Google Shape;190;p29"/>
          <p:cNvSpPr/>
          <p:nvPr/>
        </p:nvSpPr>
        <p:spPr>
          <a:xfrm>
            <a:off x="3617875" y="2210425"/>
            <a:ext cx="4144500" cy="828900"/>
          </a:xfrm>
          <a:prstGeom prst="rect">
            <a:avLst/>
          </a:prstGeom>
          <a:noFill/>
          <a:ln w="19050" cap="flat" cmpd="sng">
            <a:solidFill>
              <a:srgbClr val="13B257"/>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9"/>
          <p:cNvSpPr txBox="1">
            <a:spLocks noGrp="1"/>
          </p:cNvSpPr>
          <p:nvPr>
            <p:ph type="body" idx="1"/>
          </p:nvPr>
        </p:nvSpPr>
        <p:spPr>
          <a:xfrm>
            <a:off x="3481650" y="3230400"/>
            <a:ext cx="3211200" cy="50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sz="1600">
                <a:solidFill>
                  <a:schemeClr val="dk1"/>
                </a:solidFill>
              </a:rPr>
              <a:t>What food can you add?</a:t>
            </a:r>
            <a:endParaRPr sz="1600">
              <a:solidFill>
                <a:schemeClr val="dk1"/>
              </a:solidFill>
            </a:endParaRPr>
          </a:p>
        </p:txBody>
      </p:sp>
      <p:sp>
        <p:nvSpPr>
          <p:cNvPr id="192" name="Google Shape;192;p29"/>
          <p:cNvSpPr/>
          <p:nvPr/>
        </p:nvSpPr>
        <p:spPr>
          <a:xfrm>
            <a:off x="3601675" y="3683925"/>
            <a:ext cx="4144500" cy="828900"/>
          </a:xfrm>
          <a:prstGeom prst="rect">
            <a:avLst/>
          </a:prstGeom>
          <a:noFill/>
          <a:ln w="19050" cap="flat" cmpd="sng">
            <a:solidFill>
              <a:srgbClr val="13B257"/>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9"/>
          <p:cNvSpPr txBox="1"/>
          <p:nvPr/>
        </p:nvSpPr>
        <p:spPr>
          <a:xfrm>
            <a:off x="379950" y="4163850"/>
            <a:ext cx="2573100" cy="50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Tacos with tortillas, hamburger, lettuce, tomato, and cheese</a:t>
            </a:r>
            <a:endParaRPr sz="1400" b="0" i="0" u="none" strike="noStrike" cap="none">
              <a:solidFill>
                <a:srgbClr val="000000"/>
              </a:solidFill>
              <a:latin typeface="Arial"/>
              <a:ea typeface="Arial"/>
              <a:cs typeface="Arial"/>
              <a:sym typeface="Arial"/>
            </a:endParaRPr>
          </a:p>
        </p:txBody>
      </p:sp>
      <p:pic>
        <p:nvPicPr>
          <p:cNvPr id="194" name="Google Shape;194;p29">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30"/>
          <p:cNvSpPr txBox="1">
            <a:spLocks noGrp="1"/>
          </p:cNvSpPr>
          <p:nvPr>
            <p:ph type="body" idx="1"/>
          </p:nvPr>
        </p:nvSpPr>
        <p:spPr>
          <a:xfrm>
            <a:off x="623400" y="1916875"/>
            <a:ext cx="2752800" cy="2583000"/>
          </a:xfrm>
          <a:prstGeom prst="rect">
            <a:avLst/>
          </a:prstGeom>
          <a:solidFill>
            <a:srgbClr val="FDBE40"/>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a:solidFill>
                  <a:schemeClr val="dk1"/>
                </a:solidFill>
              </a:rPr>
              <a:t>Using your knowledge of how to build a plate that includes all food groups, write 3–4 sentences about the importance of eating from ALL food groups. </a:t>
            </a:r>
            <a:endParaRPr>
              <a:solidFill>
                <a:schemeClr val="dk1"/>
              </a:solidFill>
            </a:endParaRPr>
          </a:p>
        </p:txBody>
      </p:sp>
      <p:sp>
        <p:nvSpPr>
          <p:cNvPr id="200" name="Google Shape;200;p30"/>
          <p:cNvSpPr/>
          <p:nvPr/>
        </p:nvSpPr>
        <p:spPr>
          <a:xfrm>
            <a:off x="3566075" y="1906975"/>
            <a:ext cx="4224900" cy="2583000"/>
          </a:xfrm>
          <a:prstGeom prst="rect">
            <a:avLst/>
          </a:prstGeom>
          <a:solidFill>
            <a:schemeClr val="lt1"/>
          </a:solidFill>
          <a:ln w="19050" cap="flat" cmpd="sng">
            <a:solidFill>
              <a:srgbClr val="13B257"/>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1" name="Google Shape;201;p30">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5"/>
        <p:cNvGrpSpPr/>
        <p:nvPr/>
      </p:nvGrpSpPr>
      <p:grpSpPr>
        <a:xfrm>
          <a:off x="0" y="0"/>
          <a:ext cx="0" cy="0"/>
          <a:chOff x="0" y="0"/>
          <a:chExt cx="0" cy="0"/>
        </a:xfrm>
      </p:grpSpPr>
      <p:pic>
        <p:nvPicPr>
          <p:cNvPr id="206" name="Google Shape;206;p31">
            <a:hlinkClick r:id="rId4" action="ppaction://hlinksldjump"/>
          </p:cNvPr>
          <p:cNvPicPr preferRelativeResize="0"/>
          <p:nvPr/>
        </p:nvPicPr>
        <p:blipFill rotWithShape="1">
          <a:blip r:embed="rId5">
            <a:alphaModFix/>
          </a:blip>
          <a:srcRect/>
          <a:stretch/>
        </p:blipFill>
        <p:spPr>
          <a:xfrm>
            <a:off x="8089375" y="4087700"/>
            <a:ext cx="741550" cy="754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pic>
        <p:nvPicPr>
          <p:cNvPr id="211" name="Google Shape;211;p32">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
        <p:nvSpPr>
          <p:cNvPr id="216" name="Google Shape;216;p33"/>
          <p:cNvSpPr txBox="1">
            <a:spLocks noGrp="1"/>
          </p:cNvSpPr>
          <p:nvPr>
            <p:ph type="body" idx="1"/>
          </p:nvPr>
        </p:nvSpPr>
        <p:spPr>
          <a:xfrm>
            <a:off x="208075" y="1627375"/>
            <a:ext cx="14067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sz="1400">
                <a:solidFill>
                  <a:schemeClr val="dk1"/>
                </a:solidFill>
              </a:rPr>
              <a:t>What activities would you be willing to start doing at home? Drag your choices to the box on the right.</a:t>
            </a:r>
            <a:endParaRPr sz="1400">
              <a:solidFill>
                <a:schemeClr val="dk1"/>
              </a:solidFill>
            </a:endParaRPr>
          </a:p>
        </p:txBody>
      </p:sp>
      <p:pic>
        <p:nvPicPr>
          <p:cNvPr id="217" name="Google Shape;217;p33"/>
          <p:cNvPicPr preferRelativeResize="0"/>
          <p:nvPr/>
        </p:nvPicPr>
        <p:blipFill rotWithShape="1">
          <a:blip r:embed="rId4">
            <a:alphaModFix/>
          </a:blip>
          <a:srcRect/>
          <a:stretch/>
        </p:blipFill>
        <p:spPr>
          <a:xfrm>
            <a:off x="7606857" y="992775"/>
            <a:ext cx="574732" cy="372552"/>
          </a:xfrm>
          <a:prstGeom prst="rect">
            <a:avLst/>
          </a:prstGeom>
          <a:noFill/>
          <a:ln>
            <a:noFill/>
          </a:ln>
        </p:spPr>
      </p:pic>
      <p:pic>
        <p:nvPicPr>
          <p:cNvPr id="218" name="Google Shape;218;p33"/>
          <p:cNvPicPr preferRelativeResize="0"/>
          <p:nvPr/>
        </p:nvPicPr>
        <p:blipFill rotWithShape="1">
          <a:blip r:embed="rId5">
            <a:alphaModFix/>
          </a:blip>
          <a:srcRect/>
          <a:stretch/>
        </p:blipFill>
        <p:spPr>
          <a:xfrm>
            <a:off x="8250688" y="843025"/>
            <a:ext cx="501675" cy="522300"/>
          </a:xfrm>
          <a:prstGeom prst="rect">
            <a:avLst/>
          </a:prstGeom>
          <a:noFill/>
          <a:ln>
            <a:noFill/>
          </a:ln>
        </p:spPr>
      </p:pic>
      <p:pic>
        <p:nvPicPr>
          <p:cNvPr id="219" name="Google Shape;219;p33"/>
          <p:cNvPicPr preferRelativeResize="0"/>
          <p:nvPr/>
        </p:nvPicPr>
        <p:blipFill rotWithShape="1">
          <a:blip r:embed="rId6">
            <a:alphaModFix/>
          </a:blip>
          <a:srcRect/>
          <a:stretch/>
        </p:blipFill>
        <p:spPr>
          <a:xfrm>
            <a:off x="107975" y="3946000"/>
            <a:ext cx="1506803" cy="912774"/>
          </a:xfrm>
          <a:prstGeom prst="rect">
            <a:avLst/>
          </a:prstGeom>
          <a:noFill/>
          <a:ln>
            <a:noFill/>
          </a:ln>
        </p:spPr>
      </p:pic>
      <p:pic>
        <p:nvPicPr>
          <p:cNvPr id="220" name="Google Shape;220;p33"/>
          <p:cNvPicPr preferRelativeResize="0"/>
          <p:nvPr/>
        </p:nvPicPr>
        <p:blipFill rotWithShape="1">
          <a:blip r:embed="rId7">
            <a:alphaModFix/>
          </a:blip>
          <a:srcRect/>
          <a:stretch/>
        </p:blipFill>
        <p:spPr>
          <a:xfrm>
            <a:off x="3411625" y="3257500"/>
            <a:ext cx="1253255" cy="883797"/>
          </a:xfrm>
          <a:prstGeom prst="rect">
            <a:avLst/>
          </a:prstGeom>
          <a:noFill/>
          <a:ln>
            <a:noFill/>
          </a:ln>
        </p:spPr>
      </p:pic>
      <p:pic>
        <p:nvPicPr>
          <p:cNvPr id="221" name="Google Shape;221;p33"/>
          <p:cNvPicPr preferRelativeResize="0"/>
          <p:nvPr/>
        </p:nvPicPr>
        <p:blipFill rotWithShape="1">
          <a:blip r:embed="rId8">
            <a:alphaModFix/>
          </a:blip>
          <a:srcRect/>
          <a:stretch/>
        </p:blipFill>
        <p:spPr>
          <a:xfrm>
            <a:off x="1738413" y="1539475"/>
            <a:ext cx="1543025" cy="920018"/>
          </a:xfrm>
          <a:prstGeom prst="rect">
            <a:avLst/>
          </a:prstGeom>
          <a:noFill/>
          <a:ln>
            <a:noFill/>
          </a:ln>
        </p:spPr>
      </p:pic>
      <p:pic>
        <p:nvPicPr>
          <p:cNvPr id="222" name="Google Shape;222;p33"/>
          <p:cNvPicPr preferRelativeResize="0"/>
          <p:nvPr/>
        </p:nvPicPr>
        <p:blipFill rotWithShape="1">
          <a:blip r:embed="rId9">
            <a:alphaModFix/>
          </a:blip>
          <a:srcRect/>
          <a:stretch/>
        </p:blipFill>
        <p:spPr>
          <a:xfrm>
            <a:off x="3136350" y="4336601"/>
            <a:ext cx="1405384" cy="434654"/>
          </a:xfrm>
          <a:prstGeom prst="rect">
            <a:avLst/>
          </a:prstGeom>
          <a:noFill/>
          <a:ln>
            <a:noFill/>
          </a:ln>
        </p:spPr>
      </p:pic>
      <p:pic>
        <p:nvPicPr>
          <p:cNvPr id="223" name="Google Shape;223;p33"/>
          <p:cNvPicPr preferRelativeResize="0"/>
          <p:nvPr/>
        </p:nvPicPr>
        <p:blipFill rotWithShape="1">
          <a:blip r:embed="rId10">
            <a:alphaModFix/>
          </a:blip>
          <a:srcRect/>
          <a:stretch/>
        </p:blipFill>
        <p:spPr>
          <a:xfrm>
            <a:off x="3448270" y="1238800"/>
            <a:ext cx="1347430" cy="1332940"/>
          </a:xfrm>
          <a:prstGeom prst="rect">
            <a:avLst/>
          </a:prstGeom>
          <a:noFill/>
          <a:ln>
            <a:noFill/>
          </a:ln>
        </p:spPr>
      </p:pic>
      <p:pic>
        <p:nvPicPr>
          <p:cNvPr id="224" name="Google Shape;224;p33"/>
          <p:cNvPicPr preferRelativeResize="0"/>
          <p:nvPr/>
        </p:nvPicPr>
        <p:blipFill rotWithShape="1">
          <a:blip r:embed="rId11">
            <a:alphaModFix/>
          </a:blip>
          <a:srcRect/>
          <a:stretch/>
        </p:blipFill>
        <p:spPr>
          <a:xfrm>
            <a:off x="2045075" y="2651876"/>
            <a:ext cx="1521292" cy="456387"/>
          </a:xfrm>
          <a:prstGeom prst="rect">
            <a:avLst/>
          </a:prstGeom>
          <a:noFill/>
          <a:ln>
            <a:noFill/>
          </a:ln>
        </p:spPr>
      </p:pic>
      <p:pic>
        <p:nvPicPr>
          <p:cNvPr id="225" name="Google Shape;225;p33"/>
          <p:cNvPicPr preferRelativeResize="0"/>
          <p:nvPr/>
        </p:nvPicPr>
        <p:blipFill rotWithShape="1">
          <a:blip r:embed="rId12">
            <a:alphaModFix/>
          </a:blip>
          <a:srcRect/>
          <a:stretch/>
        </p:blipFill>
        <p:spPr>
          <a:xfrm>
            <a:off x="1872363" y="3409500"/>
            <a:ext cx="1006400" cy="1491250"/>
          </a:xfrm>
          <a:prstGeom prst="rect">
            <a:avLst/>
          </a:prstGeom>
          <a:noFill/>
          <a:ln>
            <a:noFill/>
          </a:ln>
        </p:spPr>
      </p:pic>
      <p:pic>
        <p:nvPicPr>
          <p:cNvPr id="226" name="Google Shape;226;p33">
            <a:hlinkClick r:id="" action="ppaction://hlinkshowjump?jump=nextslide"/>
          </p:cNvPr>
          <p:cNvPicPr preferRelativeResize="0"/>
          <p:nvPr/>
        </p:nvPicPr>
        <p:blipFill rotWithShape="1">
          <a:blip r:embed="rId13">
            <a:alphaModFix/>
          </a:blip>
          <a:srcRect/>
          <a:stretch/>
        </p:blipFill>
        <p:spPr>
          <a:xfrm>
            <a:off x="8009125" y="4017625"/>
            <a:ext cx="797650" cy="797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pic>
        <p:nvPicPr>
          <p:cNvPr id="231" name="Google Shape;231;p34">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6" name="Google Shape;236;p35"/>
          <p:cNvSpPr txBox="1">
            <a:spLocks noGrp="1"/>
          </p:cNvSpPr>
          <p:nvPr>
            <p:ph type="body" idx="1"/>
          </p:nvPr>
        </p:nvSpPr>
        <p:spPr>
          <a:xfrm>
            <a:off x="992975" y="1960050"/>
            <a:ext cx="6648600" cy="260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b="1">
                <a:solidFill>
                  <a:srgbClr val="E57200"/>
                </a:solidFill>
              </a:rPr>
              <a:t>Instructions</a:t>
            </a:r>
            <a:endParaRPr sz="2200" b="1">
              <a:solidFill>
                <a:srgbClr val="E57200"/>
              </a:solidFill>
            </a:endParaRPr>
          </a:p>
          <a:p>
            <a:pPr marL="0" lvl="0" indent="0" algn="l" rtl="0">
              <a:lnSpc>
                <a:spcPct val="115000"/>
              </a:lnSpc>
              <a:spcBef>
                <a:spcPts val="0"/>
              </a:spcBef>
              <a:spcAft>
                <a:spcPts val="1600"/>
              </a:spcAft>
              <a:buSzPts val="1800"/>
              <a:buNone/>
            </a:pPr>
            <a:r>
              <a:rPr lang="en">
                <a:solidFill>
                  <a:schemeClr val="dk1"/>
                </a:solidFill>
              </a:rPr>
              <a:t>On the next slide, drag a circle around 2 new foods you could try as a part of a meal or snack. When you have completed this activity put a check mark in the box. </a:t>
            </a:r>
            <a:endParaRPr>
              <a:solidFill>
                <a:schemeClr val="dk1"/>
              </a:solidFill>
            </a:endParaRPr>
          </a:p>
        </p:txBody>
      </p:sp>
      <p:pic>
        <p:nvPicPr>
          <p:cNvPr id="237" name="Google Shape;237;p35">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1"/>
        <p:cNvGrpSpPr/>
        <p:nvPr/>
      </p:nvGrpSpPr>
      <p:grpSpPr>
        <a:xfrm>
          <a:off x="0" y="0"/>
          <a:ext cx="0" cy="0"/>
          <a:chOff x="0" y="0"/>
          <a:chExt cx="0" cy="0"/>
        </a:xfrm>
      </p:grpSpPr>
      <p:pic>
        <p:nvPicPr>
          <p:cNvPr id="242" name="Google Shape;242;p36"/>
          <p:cNvPicPr preferRelativeResize="0"/>
          <p:nvPr/>
        </p:nvPicPr>
        <p:blipFill rotWithShape="1">
          <a:blip r:embed="rId4">
            <a:alphaModFix/>
          </a:blip>
          <a:srcRect/>
          <a:stretch/>
        </p:blipFill>
        <p:spPr>
          <a:xfrm>
            <a:off x="7606857" y="992775"/>
            <a:ext cx="574732" cy="372552"/>
          </a:xfrm>
          <a:prstGeom prst="rect">
            <a:avLst/>
          </a:prstGeom>
          <a:noFill/>
          <a:ln>
            <a:noFill/>
          </a:ln>
        </p:spPr>
      </p:pic>
      <p:pic>
        <p:nvPicPr>
          <p:cNvPr id="243" name="Google Shape;243;p36"/>
          <p:cNvPicPr preferRelativeResize="0"/>
          <p:nvPr/>
        </p:nvPicPr>
        <p:blipFill rotWithShape="1">
          <a:blip r:embed="rId5">
            <a:alphaModFix/>
          </a:blip>
          <a:srcRect/>
          <a:stretch/>
        </p:blipFill>
        <p:spPr>
          <a:xfrm>
            <a:off x="8250688" y="843025"/>
            <a:ext cx="501675" cy="522300"/>
          </a:xfrm>
          <a:prstGeom prst="rect">
            <a:avLst/>
          </a:prstGeom>
          <a:noFill/>
          <a:ln>
            <a:noFill/>
          </a:ln>
        </p:spPr>
      </p:pic>
      <p:pic>
        <p:nvPicPr>
          <p:cNvPr id="244" name="Google Shape;244;p36"/>
          <p:cNvPicPr preferRelativeResize="0"/>
          <p:nvPr/>
        </p:nvPicPr>
        <p:blipFill rotWithShape="1">
          <a:blip r:embed="rId6">
            <a:alphaModFix/>
          </a:blip>
          <a:srcRect/>
          <a:stretch/>
        </p:blipFill>
        <p:spPr>
          <a:xfrm>
            <a:off x="325100" y="1951400"/>
            <a:ext cx="1272300" cy="1272300"/>
          </a:xfrm>
          <a:prstGeom prst="rect">
            <a:avLst/>
          </a:prstGeom>
          <a:noFill/>
          <a:ln>
            <a:noFill/>
          </a:ln>
        </p:spPr>
      </p:pic>
      <p:pic>
        <p:nvPicPr>
          <p:cNvPr id="245" name="Google Shape;245;p36"/>
          <p:cNvPicPr preferRelativeResize="0"/>
          <p:nvPr/>
        </p:nvPicPr>
        <p:blipFill rotWithShape="1">
          <a:blip r:embed="rId6">
            <a:alphaModFix/>
          </a:blip>
          <a:srcRect/>
          <a:stretch/>
        </p:blipFill>
        <p:spPr>
          <a:xfrm>
            <a:off x="325100" y="3482375"/>
            <a:ext cx="1272300" cy="1272300"/>
          </a:xfrm>
          <a:prstGeom prst="rect">
            <a:avLst/>
          </a:prstGeom>
          <a:noFill/>
          <a:ln>
            <a:noFill/>
          </a:ln>
        </p:spPr>
      </p:pic>
      <p:pic>
        <p:nvPicPr>
          <p:cNvPr id="246" name="Google Shape;246;p36"/>
          <p:cNvPicPr preferRelativeResize="0"/>
          <p:nvPr/>
        </p:nvPicPr>
        <p:blipFill rotWithShape="1">
          <a:blip r:embed="rId7">
            <a:alphaModFix/>
          </a:blip>
          <a:srcRect/>
          <a:stretch/>
        </p:blipFill>
        <p:spPr>
          <a:xfrm>
            <a:off x="2880900" y="2571742"/>
            <a:ext cx="1341692" cy="1341684"/>
          </a:xfrm>
          <a:prstGeom prst="rect">
            <a:avLst/>
          </a:prstGeom>
          <a:noFill/>
          <a:ln>
            <a:noFill/>
          </a:ln>
        </p:spPr>
      </p:pic>
      <p:pic>
        <p:nvPicPr>
          <p:cNvPr id="247" name="Google Shape;247;p36"/>
          <p:cNvPicPr preferRelativeResize="0"/>
          <p:nvPr/>
        </p:nvPicPr>
        <p:blipFill rotWithShape="1">
          <a:blip r:embed="rId8">
            <a:alphaModFix/>
          </a:blip>
          <a:srcRect/>
          <a:stretch/>
        </p:blipFill>
        <p:spPr>
          <a:xfrm>
            <a:off x="2005900" y="3497754"/>
            <a:ext cx="1341675" cy="1341646"/>
          </a:xfrm>
          <a:prstGeom prst="rect">
            <a:avLst/>
          </a:prstGeom>
          <a:noFill/>
          <a:ln>
            <a:noFill/>
          </a:ln>
        </p:spPr>
      </p:pic>
      <p:pic>
        <p:nvPicPr>
          <p:cNvPr id="248" name="Google Shape;248;p36"/>
          <p:cNvPicPr preferRelativeResize="0"/>
          <p:nvPr/>
        </p:nvPicPr>
        <p:blipFill rotWithShape="1">
          <a:blip r:embed="rId9">
            <a:alphaModFix/>
          </a:blip>
          <a:srcRect/>
          <a:stretch/>
        </p:blipFill>
        <p:spPr>
          <a:xfrm>
            <a:off x="6265167" y="2301820"/>
            <a:ext cx="1341692" cy="1341684"/>
          </a:xfrm>
          <a:prstGeom prst="rect">
            <a:avLst/>
          </a:prstGeom>
          <a:noFill/>
          <a:ln>
            <a:noFill/>
          </a:ln>
        </p:spPr>
      </p:pic>
      <p:pic>
        <p:nvPicPr>
          <p:cNvPr id="249" name="Google Shape;249;p36"/>
          <p:cNvPicPr preferRelativeResize="0"/>
          <p:nvPr/>
        </p:nvPicPr>
        <p:blipFill rotWithShape="1">
          <a:blip r:embed="rId10">
            <a:alphaModFix/>
          </a:blip>
          <a:srcRect/>
          <a:stretch/>
        </p:blipFill>
        <p:spPr>
          <a:xfrm>
            <a:off x="3540667" y="1509395"/>
            <a:ext cx="1341692" cy="1341684"/>
          </a:xfrm>
          <a:prstGeom prst="rect">
            <a:avLst/>
          </a:prstGeom>
          <a:noFill/>
          <a:ln>
            <a:noFill/>
          </a:ln>
        </p:spPr>
      </p:pic>
      <p:pic>
        <p:nvPicPr>
          <p:cNvPr id="250" name="Google Shape;250;p36"/>
          <p:cNvPicPr preferRelativeResize="0"/>
          <p:nvPr/>
        </p:nvPicPr>
        <p:blipFill rotWithShape="1">
          <a:blip r:embed="rId11">
            <a:alphaModFix/>
          </a:blip>
          <a:srcRect/>
          <a:stretch/>
        </p:blipFill>
        <p:spPr>
          <a:xfrm>
            <a:off x="1819067" y="1607695"/>
            <a:ext cx="1341692" cy="1341684"/>
          </a:xfrm>
          <a:prstGeom prst="rect">
            <a:avLst/>
          </a:prstGeom>
          <a:noFill/>
          <a:ln>
            <a:noFill/>
          </a:ln>
        </p:spPr>
      </p:pic>
      <p:pic>
        <p:nvPicPr>
          <p:cNvPr id="251" name="Google Shape;251;p36"/>
          <p:cNvPicPr preferRelativeResize="0"/>
          <p:nvPr/>
        </p:nvPicPr>
        <p:blipFill rotWithShape="1">
          <a:blip r:embed="rId12">
            <a:alphaModFix/>
          </a:blip>
          <a:srcRect/>
          <a:stretch/>
        </p:blipFill>
        <p:spPr>
          <a:xfrm>
            <a:off x="7667967" y="1809070"/>
            <a:ext cx="1341692" cy="1341684"/>
          </a:xfrm>
          <a:prstGeom prst="rect">
            <a:avLst/>
          </a:prstGeom>
          <a:noFill/>
          <a:ln>
            <a:noFill/>
          </a:ln>
        </p:spPr>
      </p:pic>
      <p:pic>
        <p:nvPicPr>
          <p:cNvPr id="252" name="Google Shape;252;p36"/>
          <p:cNvPicPr preferRelativeResize="0"/>
          <p:nvPr/>
        </p:nvPicPr>
        <p:blipFill rotWithShape="1">
          <a:blip r:embed="rId13">
            <a:alphaModFix/>
          </a:blip>
          <a:srcRect/>
          <a:stretch/>
        </p:blipFill>
        <p:spPr>
          <a:xfrm>
            <a:off x="4714949" y="3643499"/>
            <a:ext cx="1154850" cy="1154850"/>
          </a:xfrm>
          <a:prstGeom prst="rect">
            <a:avLst/>
          </a:prstGeom>
          <a:noFill/>
          <a:ln>
            <a:noFill/>
          </a:ln>
        </p:spPr>
      </p:pic>
      <p:pic>
        <p:nvPicPr>
          <p:cNvPr id="253" name="Google Shape;253;p36"/>
          <p:cNvPicPr preferRelativeResize="0"/>
          <p:nvPr/>
        </p:nvPicPr>
        <p:blipFill rotWithShape="1">
          <a:blip r:embed="rId14">
            <a:alphaModFix/>
          </a:blip>
          <a:srcRect/>
          <a:stretch/>
        </p:blipFill>
        <p:spPr>
          <a:xfrm>
            <a:off x="4533037" y="2571739"/>
            <a:ext cx="1071750" cy="1071750"/>
          </a:xfrm>
          <a:prstGeom prst="rect">
            <a:avLst/>
          </a:prstGeom>
          <a:noFill/>
          <a:ln>
            <a:noFill/>
          </a:ln>
        </p:spPr>
      </p:pic>
      <p:pic>
        <p:nvPicPr>
          <p:cNvPr id="254" name="Google Shape;254;p36"/>
          <p:cNvPicPr preferRelativeResize="0"/>
          <p:nvPr/>
        </p:nvPicPr>
        <p:blipFill rotWithShape="1">
          <a:blip r:embed="rId15">
            <a:alphaModFix/>
          </a:blip>
          <a:srcRect/>
          <a:stretch/>
        </p:blipFill>
        <p:spPr>
          <a:xfrm>
            <a:off x="6572100" y="3594500"/>
            <a:ext cx="1272300" cy="1272300"/>
          </a:xfrm>
          <a:prstGeom prst="rect">
            <a:avLst/>
          </a:prstGeom>
          <a:noFill/>
          <a:ln>
            <a:noFill/>
          </a:ln>
        </p:spPr>
      </p:pic>
      <p:pic>
        <p:nvPicPr>
          <p:cNvPr id="255" name="Google Shape;255;p36"/>
          <p:cNvPicPr preferRelativeResize="0"/>
          <p:nvPr/>
        </p:nvPicPr>
        <p:blipFill rotWithShape="1">
          <a:blip r:embed="rId16">
            <a:alphaModFix/>
          </a:blip>
          <a:srcRect/>
          <a:stretch/>
        </p:blipFill>
        <p:spPr>
          <a:xfrm>
            <a:off x="5370700" y="1253025"/>
            <a:ext cx="1598050" cy="1598050"/>
          </a:xfrm>
          <a:prstGeom prst="rect">
            <a:avLst/>
          </a:prstGeom>
          <a:noFill/>
          <a:ln>
            <a:noFill/>
          </a:ln>
        </p:spPr>
      </p:pic>
      <p:pic>
        <p:nvPicPr>
          <p:cNvPr id="256" name="Google Shape;256;p36">
            <a:hlinkClick r:id="" action="ppaction://hlinkshowjump?jump=nextslide"/>
          </p:cNvPr>
          <p:cNvPicPr preferRelativeResize="0"/>
          <p:nvPr/>
        </p:nvPicPr>
        <p:blipFill rotWithShape="1">
          <a:blip r:embed="rId17">
            <a:alphaModFix/>
          </a:blip>
          <a:srcRect/>
          <a:stretch/>
        </p:blipFill>
        <p:spPr>
          <a:xfrm>
            <a:off x="8009125" y="4017625"/>
            <a:ext cx="797650" cy="797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0"/>
        <p:cNvGrpSpPr/>
        <p:nvPr/>
      </p:nvGrpSpPr>
      <p:grpSpPr>
        <a:xfrm>
          <a:off x="0" y="0"/>
          <a:ext cx="0" cy="0"/>
          <a:chOff x="0" y="0"/>
          <a:chExt cx="0" cy="0"/>
        </a:xfrm>
      </p:grpSpPr>
      <p:sp>
        <p:nvSpPr>
          <p:cNvPr id="261" name="Google Shape;261;p37"/>
          <p:cNvSpPr txBox="1">
            <a:spLocks noGrp="1"/>
          </p:cNvSpPr>
          <p:nvPr>
            <p:ph type="body" idx="1"/>
          </p:nvPr>
        </p:nvSpPr>
        <p:spPr>
          <a:xfrm>
            <a:off x="587150" y="1899575"/>
            <a:ext cx="8056200" cy="260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a:solidFill>
                  <a:schemeClr val="dk1"/>
                </a:solidFill>
              </a:rPr>
              <a:t>Think about a goal that you can create for yourself that is connected with trying new foods. You can use this sentence frame, “When we shop for food or when I eat my next meal, I will choose to try _______________________ as a new food.”</a:t>
            </a:r>
            <a:endParaRPr>
              <a:solidFill>
                <a:schemeClr val="dk1"/>
              </a:solidFill>
            </a:endParaRPr>
          </a:p>
        </p:txBody>
      </p:sp>
      <p:sp>
        <p:nvSpPr>
          <p:cNvPr id="262" name="Google Shape;262;p37"/>
          <p:cNvSpPr/>
          <p:nvPr/>
        </p:nvSpPr>
        <p:spPr>
          <a:xfrm>
            <a:off x="673500" y="3367475"/>
            <a:ext cx="7054500" cy="1485000"/>
          </a:xfrm>
          <a:prstGeom prst="rect">
            <a:avLst/>
          </a:prstGeom>
          <a:solidFill>
            <a:schemeClr val="lt1"/>
          </a:solidFill>
          <a:ln w="19050" cap="flat" cmpd="sng">
            <a:solidFill>
              <a:srgbClr val="E572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3" name="Google Shape;263;p37">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68" name="Google Shape;268;p38"/>
          <p:cNvSpPr txBox="1">
            <a:spLocks noGrp="1"/>
          </p:cNvSpPr>
          <p:nvPr>
            <p:ph type="body" idx="1"/>
          </p:nvPr>
        </p:nvSpPr>
        <p:spPr>
          <a:xfrm>
            <a:off x="992975" y="1934150"/>
            <a:ext cx="6890400" cy="263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rgbClr val="E57200"/>
                </a:solidFill>
              </a:rPr>
              <a:t>Supermarket Sweep</a:t>
            </a:r>
            <a:endParaRPr b="1">
              <a:solidFill>
                <a:srgbClr val="E57200"/>
              </a:solidFill>
            </a:endParaRPr>
          </a:p>
          <a:p>
            <a:pPr marL="0" lvl="0" indent="0" algn="l" rtl="0">
              <a:lnSpc>
                <a:spcPct val="100000"/>
              </a:lnSpc>
              <a:spcBef>
                <a:spcPts val="0"/>
              </a:spcBef>
              <a:spcAft>
                <a:spcPts val="0"/>
              </a:spcAft>
              <a:buClr>
                <a:schemeClr val="dk1"/>
              </a:buClr>
              <a:buSzPts val="1100"/>
              <a:buFont typeface="Arial"/>
              <a:buNone/>
            </a:pPr>
            <a:r>
              <a:rPr lang="en" sz="1400">
                <a:solidFill>
                  <a:schemeClr val="dk1"/>
                </a:solidFill>
              </a:rPr>
              <a:t>Take a piece of paper and list the 5 food groups (Dairy, Vegetables, Fruits, Grains, Protein). You can play alone or with a family member. Each player has 30 seconds to go find an item from a food group. Once you have items in each category, think of how you can create a meal using items from all the food groups. </a:t>
            </a:r>
            <a:endParaRPr sz="1400">
              <a:solidFill>
                <a:schemeClr val="dk1"/>
              </a:solidFill>
            </a:endParaRPr>
          </a:p>
          <a:p>
            <a:pPr marL="0" lvl="0" indent="0" algn="l" rtl="0">
              <a:lnSpc>
                <a:spcPct val="100000"/>
              </a:lnSpc>
              <a:spcBef>
                <a:spcPts val="0"/>
              </a:spcBef>
              <a:spcAft>
                <a:spcPts val="0"/>
              </a:spcAft>
              <a:buSzPts val="1800"/>
              <a:buNone/>
            </a:pP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400" b="1">
                <a:solidFill>
                  <a:schemeClr val="dk1"/>
                </a:solidFill>
              </a:rPr>
              <a:t>Example:</a:t>
            </a:r>
            <a:endParaRPr sz="1400" b="1">
              <a:solidFill>
                <a:schemeClr val="dk1"/>
              </a:solidFill>
            </a:endParaRPr>
          </a:p>
          <a:p>
            <a:pPr marL="0" lvl="0" indent="0" algn="l" rtl="0">
              <a:lnSpc>
                <a:spcPct val="100000"/>
              </a:lnSpc>
              <a:spcBef>
                <a:spcPts val="0"/>
              </a:spcBef>
              <a:spcAft>
                <a:spcPts val="0"/>
              </a:spcAft>
              <a:buSzPts val="1800"/>
              <a:buNone/>
            </a:pPr>
            <a:r>
              <a:rPr lang="en" sz="1400">
                <a:solidFill>
                  <a:schemeClr val="dk1"/>
                </a:solidFill>
              </a:rPr>
              <a:t>You have 30 seconds to go find a food item and place it in the correct food group. You can bring back milk for the Dairy group. Next, you have 30 seconds to go find another item in 1 of the 4 remaining food groups. You can bring back bread for the Grains group. This continues until all 5 food groups are completed. </a:t>
            </a:r>
            <a:endParaRPr sz="1400">
              <a:solidFill>
                <a:schemeClr val="dk1"/>
              </a:solidFill>
            </a:endParaRPr>
          </a:p>
        </p:txBody>
      </p:sp>
      <p:pic>
        <p:nvPicPr>
          <p:cNvPr id="269" name="Google Shape;269;p38">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274" name="Google Shape;274;p39"/>
          <p:cNvSpPr txBox="1">
            <a:spLocks noGrp="1"/>
          </p:cNvSpPr>
          <p:nvPr>
            <p:ph type="body" idx="1"/>
          </p:nvPr>
        </p:nvSpPr>
        <p:spPr>
          <a:xfrm>
            <a:off x="992975" y="1934150"/>
            <a:ext cx="6890400" cy="263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b="1">
                <a:solidFill>
                  <a:srgbClr val="E57200"/>
                </a:solidFill>
              </a:rPr>
              <a:t>Household Item Sweep</a:t>
            </a:r>
            <a:endParaRPr b="1">
              <a:solidFill>
                <a:srgbClr val="E57200"/>
              </a:solidFill>
            </a:endParaRPr>
          </a:p>
          <a:p>
            <a:pPr marL="0" lvl="0" indent="0" algn="l" rtl="0">
              <a:lnSpc>
                <a:spcPct val="100000"/>
              </a:lnSpc>
              <a:spcBef>
                <a:spcPts val="0"/>
              </a:spcBef>
              <a:spcAft>
                <a:spcPts val="0"/>
              </a:spcAft>
              <a:buSzPts val="1800"/>
              <a:buNone/>
            </a:pPr>
            <a:r>
              <a:rPr lang="en" sz="1400">
                <a:solidFill>
                  <a:schemeClr val="dk1"/>
                </a:solidFill>
              </a:rPr>
              <a:t>You can also play with household items. Each food group helps the body. (Dairy builds strong teeth and bones; Vegetables help the skin and eyes; Fruits help the body heal; Grains give energy; Protein builds strong muscles.) You have 1 minute to go find a household item that does what each food group does for the body. </a:t>
            </a:r>
            <a:endParaRPr sz="1400">
              <a:solidFill>
                <a:schemeClr val="dk1"/>
              </a:solidFill>
            </a:endParaRPr>
          </a:p>
          <a:p>
            <a:pPr marL="0" lvl="0" indent="0" algn="l" rtl="0">
              <a:lnSpc>
                <a:spcPct val="100000"/>
              </a:lnSpc>
              <a:spcBef>
                <a:spcPts val="0"/>
              </a:spcBef>
              <a:spcAft>
                <a:spcPts val="0"/>
              </a:spcAft>
              <a:buSzPts val="1800"/>
              <a:buNone/>
            </a:pPr>
            <a:endParaRPr sz="1400">
              <a:solidFill>
                <a:schemeClr val="dk1"/>
              </a:solidFill>
            </a:endParaRPr>
          </a:p>
          <a:p>
            <a:pPr marL="0" lvl="0" indent="0" algn="l" rtl="0">
              <a:lnSpc>
                <a:spcPct val="100000"/>
              </a:lnSpc>
              <a:spcBef>
                <a:spcPts val="0"/>
              </a:spcBef>
              <a:spcAft>
                <a:spcPts val="0"/>
              </a:spcAft>
              <a:buSzPts val="1800"/>
              <a:buNone/>
            </a:pPr>
            <a:r>
              <a:rPr lang="en" sz="1400" b="1">
                <a:solidFill>
                  <a:schemeClr val="dk1"/>
                </a:solidFill>
              </a:rPr>
              <a:t>Example:</a:t>
            </a:r>
            <a:endParaRPr sz="1400" b="1">
              <a:solidFill>
                <a:schemeClr val="dk1"/>
              </a:solidFill>
            </a:endParaRPr>
          </a:p>
          <a:p>
            <a:pPr marL="0" lvl="0" indent="0" algn="l" rtl="0">
              <a:lnSpc>
                <a:spcPct val="100000"/>
              </a:lnSpc>
              <a:spcBef>
                <a:spcPts val="0"/>
              </a:spcBef>
              <a:spcAft>
                <a:spcPts val="0"/>
              </a:spcAft>
              <a:buSzPts val="1800"/>
              <a:buNone/>
            </a:pPr>
            <a:r>
              <a:rPr lang="en" sz="1400">
                <a:solidFill>
                  <a:schemeClr val="dk1"/>
                </a:solidFill>
              </a:rPr>
              <a:t>Toothpaste can represent Dairy since it helps with keeping your teeth strong. Glasses can represent the Vegetables group because vegetables help your eyes. Bandages can represent Fruits because fruits help you heal. Batteries can represent the Grains group because grains give you energy. A weight or heavy book can represent Protein because lifting heavy things can help build muscles. </a:t>
            </a:r>
            <a:endParaRPr sz="1400">
              <a:solidFill>
                <a:schemeClr val="dk1"/>
              </a:solidFill>
            </a:endParaRPr>
          </a:p>
        </p:txBody>
      </p:sp>
      <p:pic>
        <p:nvPicPr>
          <p:cNvPr id="275" name="Google Shape;275;p39">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9"/>
        <p:cNvGrpSpPr/>
        <p:nvPr/>
      </p:nvGrpSpPr>
      <p:grpSpPr>
        <a:xfrm>
          <a:off x="0" y="0"/>
          <a:ext cx="0" cy="0"/>
          <a:chOff x="0" y="0"/>
          <a:chExt cx="0" cy="0"/>
        </a:xfrm>
      </p:grpSpPr>
      <p:pic>
        <p:nvPicPr>
          <p:cNvPr id="280" name="Google Shape;280;p40">
            <a:hlinkClick r:id="rId4" action="ppaction://hlinksldjump"/>
          </p:cNvPr>
          <p:cNvPicPr preferRelativeResize="0"/>
          <p:nvPr/>
        </p:nvPicPr>
        <p:blipFill rotWithShape="1">
          <a:blip r:embed="rId5">
            <a:alphaModFix/>
          </a:blip>
          <a:srcRect/>
          <a:stretch/>
        </p:blipFill>
        <p:spPr>
          <a:xfrm>
            <a:off x="8089375" y="4087700"/>
            <a:ext cx="741550" cy="754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4"/>
        <p:cNvGrpSpPr/>
        <p:nvPr/>
      </p:nvGrpSpPr>
      <p:grpSpPr>
        <a:xfrm>
          <a:off x="0" y="0"/>
          <a:ext cx="0" cy="0"/>
          <a:chOff x="0" y="0"/>
          <a:chExt cx="0" cy="0"/>
        </a:xfrm>
      </p:grpSpPr>
      <p:pic>
        <p:nvPicPr>
          <p:cNvPr id="285" name="Google Shape;285;p41">
            <a:hlinkClick r:id="rId4" action="ppaction://hlinksldjump"/>
          </p:cNvPr>
          <p:cNvPicPr preferRelativeResize="0"/>
          <p:nvPr/>
        </p:nvPicPr>
        <p:blipFill rotWithShape="1">
          <a:blip r:embed="rId5">
            <a:alphaModFix/>
          </a:blip>
          <a:srcRect/>
          <a:stretch/>
        </p:blipFill>
        <p:spPr>
          <a:xfrm>
            <a:off x="8089375" y="4087700"/>
            <a:ext cx="741550" cy="754800"/>
          </a:xfrm>
          <a:prstGeom prst="rect">
            <a:avLst/>
          </a:prstGeom>
          <a:noFill/>
          <a:ln>
            <a:noFill/>
          </a:ln>
        </p:spPr>
      </p:pic>
      <p:sp>
        <p:nvSpPr>
          <p:cNvPr id="286" name="Google Shape;286;p41"/>
          <p:cNvSpPr txBox="1"/>
          <p:nvPr/>
        </p:nvSpPr>
        <p:spPr>
          <a:xfrm>
            <a:off x="1638400" y="1893550"/>
            <a:ext cx="5761200" cy="27858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15000"/>
              </a:lnSpc>
              <a:spcBef>
                <a:spcPts val="1200"/>
              </a:spcBef>
              <a:spcAft>
                <a:spcPts val="0"/>
              </a:spcAft>
              <a:buClr>
                <a:srgbClr val="000000"/>
              </a:buClr>
              <a:buSzPts val="1400"/>
              <a:buFont typeface="Arial"/>
              <a:buNone/>
            </a:pPr>
            <a:endParaRPr sz="1400" b="1" i="0" u="none" strike="noStrike" cap="none">
              <a:solidFill>
                <a:srgbClr val="202124"/>
              </a:solidFill>
              <a:highlight>
                <a:schemeClr val="lt1"/>
              </a:highlight>
              <a:latin typeface="Arial"/>
              <a:ea typeface="Arial"/>
              <a:cs typeface="Arial"/>
              <a:sym typeface="Arial"/>
            </a:endParaRPr>
          </a:p>
          <a:p>
            <a:pPr marL="0" marR="0" lvl="0" indent="0" algn="ctr" rtl="0">
              <a:lnSpc>
                <a:spcPct val="115000"/>
              </a:lnSpc>
              <a:spcBef>
                <a:spcPts val="1200"/>
              </a:spcBef>
              <a:spcAft>
                <a:spcPts val="0"/>
              </a:spcAft>
              <a:buClr>
                <a:srgbClr val="000000"/>
              </a:buClr>
              <a:buSzPts val="1400"/>
              <a:buFont typeface="Arial"/>
              <a:buNone/>
            </a:pPr>
            <a:endParaRPr sz="1400" b="1" i="0" u="none" strike="noStrike" cap="none">
              <a:solidFill>
                <a:srgbClr val="202124"/>
              </a:solidFill>
              <a:highlight>
                <a:schemeClr val="lt1"/>
              </a:highlight>
              <a:latin typeface="Arial"/>
              <a:ea typeface="Arial"/>
              <a:cs typeface="Arial"/>
              <a:sym typeface="Arial"/>
            </a:endParaRPr>
          </a:p>
          <a:p>
            <a:pPr marL="0" marR="0" lvl="0" indent="0" algn="ctr" rtl="0">
              <a:lnSpc>
                <a:spcPct val="115000"/>
              </a:lnSpc>
              <a:spcBef>
                <a:spcPts val="1200"/>
              </a:spcBef>
              <a:spcAft>
                <a:spcPts val="1200"/>
              </a:spcAft>
              <a:buClr>
                <a:schemeClr val="dk1"/>
              </a:buClr>
              <a:buSzPts val="1100"/>
              <a:buFont typeface="Arial"/>
              <a:buNone/>
            </a:pPr>
            <a:r>
              <a:rPr lang="en" sz="1400" b="1" i="0" u="none" strike="noStrike" cap="none">
                <a:solidFill>
                  <a:srgbClr val="202124"/>
                </a:solidFill>
                <a:highlight>
                  <a:schemeClr val="lt1"/>
                </a:highlight>
                <a:latin typeface="Arial"/>
                <a:ea typeface="Arial"/>
                <a:cs typeface="Arial"/>
                <a:sym typeface="Arial"/>
              </a:rPr>
              <a:t>Take this short </a:t>
            </a:r>
            <a:r>
              <a:rPr lang="en" sz="1400" b="1" i="0" u="sng" strike="noStrike" cap="none">
                <a:solidFill>
                  <a:schemeClr val="hlink"/>
                </a:solidFill>
                <a:highlight>
                  <a:schemeClr val="lt1"/>
                </a:highlight>
                <a:latin typeface="Arial"/>
                <a:ea typeface="Arial"/>
                <a:cs typeface="Arial"/>
                <a:sym typeface="Arial"/>
                <a:hlinkClick r:id="rId6"/>
              </a:rPr>
              <a:t>Knowledge Check</a:t>
            </a:r>
            <a:r>
              <a:rPr lang="en" sz="1400" b="1" i="0" u="none" strike="noStrike" cap="none">
                <a:solidFill>
                  <a:srgbClr val="202124"/>
                </a:solidFill>
                <a:highlight>
                  <a:schemeClr val="lt1"/>
                </a:highlight>
                <a:latin typeface="Arial"/>
                <a:ea typeface="Arial"/>
                <a:cs typeface="Arial"/>
                <a:sym typeface="Arial"/>
              </a:rPr>
              <a:t> to share what you learned.  </a:t>
            </a:r>
            <a:endParaRPr sz="1400" b="1" i="0" u="sng" strike="noStrike" cap="none">
              <a:solidFill>
                <a:schemeClr val="accent5"/>
              </a:solidFill>
              <a:highlight>
                <a:schemeClr val="lt1"/>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pic>
        <p:nvPicPr>
          <p:cNvPr id="63" name="Google Shape;63;p15">
            <a:hlinkClick r:id="rId4" action="ppaction://hlinksldjump"/>
          </p:cNvPr>
          <p:cNvPicPr preferRelativeResize="0"/>
          <p:nvPr/>
        </p:nvPicPr>
        <p:blipFill rotWithShape="1">
          <a:blip r:embed="rId5">
            <a:alphaModFix/>
          </a:blip>
          <a:srcRect/>
          <a:stretch/>
        </p:blipFill>
        <p:spPr>
          <a:xfrm>
            <a:off x="5998026" y="1674175"/>
            <a:ext cx="1873500" cy="1941825"/>
          </a:xfrm>
          <a:prstGeom prst="rect">
            <a:avLst/>
          </a:prstGeom>
          <a:noFill/>
          <a:ln>
            <a:noFill/>
          </a:ln>
        </p:spPr>
      </p:pic>
      <p:pic>
        <p:nvPicPr>
          <p:cNvPr id="64" name="Google Shape;64;p15">
            <a:hlinkClick r:id="rId6" action="ppaction://hlinksldjump"/>
          </p:cNvPr>
          <p:cNvPicPr preferRelativeResize="0"/>
          <p:nvPr/>
        </p:nvPicPr>
        <p:blipFill rotWithShape="1">
          <a:blip r:embed="rId7">
            <a:alphaModFix/>
          </a:blip>
          <a:srcRect/>
          <a:stretch/>
        </p:blipFill>
        <p:spPr>
          <a:xfrm>
            <a:off x="3635249" y="1674175"/>
            <a:ext cx="1873500" cy="1941809"/>
          </a:xfrm>
          <a:prstGeom prst="rect">
            <a:avLst/>
          </a:prstGeom>
          <a:noFill/>
          <a:ln>
            <a:noFill/>
          </a:ln>
        </p:spPr>
      </p:pic>
      <p:pic>
        <p:nvPicPr>
          <p:cNvPr id="65" name="Google Shape;65;p15">
            <a:hlinkClick r:id="rId8" action="ppaction://hlinksldjump"/>
          </p:cNvPr>
          <p:cNvPicPr preferRelativeResize="0"/>
          <p:nvPr/>
        </p:nvPicPr>
        <p:blipFill rotWithShape="1">
          <a:blip r:embed="rId9">
            <a:alphaModFix/>
          </a:blip>
          <a:srcRect/>
          <a:stretch/>
        </p:blipFill>
        <p:spPr>
          <a:xfrm>
            <a:off x="1272475" y="1674176"/>
            <a:ext cx="1873500" cy="1941809"/>
          </a:xfrm>
          <a:prstGeom prst="rect">
            <a:avLst/>
          </a:prstGeom>
          <a:noFill/>
          <a:ln>
            <a:noFill/>
          </a:ln>
        </p:spPr>
      </p:pic>
      <p:pic>
        <p:nvPicPr>
          <p:cNvPr id="66" name="Google Shape;66;p15"/>
          <p:cNvPicPr preferRelativeResize="0"/>
          <p:nvPr/>
        </p:nvPicPr>
        <p:blipFill rotWithShape="1">
          <a:blip r:embed="rId10">
            <a:alphaModFix/>
          </a:blip>
          <a:srcRect/>
          <a:stretch/>
        </p:blipFill>
        <p:spPr>
          <a:xfrm>
            <a:off x="8089375" y="4087700"/>
            <a:ext cx="741550" cy="75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6"/>
          <p:cNvSpPr txBox="1">
            <a:spLocks noGrp="1"/>
          </p:cNvSpPr>
          <p:nvPr>
            <p:ph type="body" idx="1"/>
          </p:nvPr>
        </p:nvSpPr>
        <p:spPr>
          <a:xfrm>
            <a:off x="1001475" y="2111825"/>
            <a:ext cx="4441500" cy="245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MyPlate is a tool to help build healthy eating patterns using the 5 food groups.</a:t>
            </a:r>
            <a:endParaRPr>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
                <a:solidFill>
                  <a:schemeClr val="dk1"/>
                </a:solidFill>
              </a:rPr>
              <a:t>Similar foods like carrots and lettuce are grouped together. These foods are grown from seeds and are called vegetables. Each food group has different health benefits. </a:t>
            </a:r>
            <a:endParaRPr>
              <a:solidFill>
                <a:schemeClr val="dk1"/>
              </a:solidFill>
            </a:endParaRPr>
          </a:p>
          <a:p>
            <a:pPr marL="0" lvl="0" indent="0" algn="l" rtl="0">
              <a:lnSpc>
                <a:spcPct val="115000"/>
              </a:lnSpc>
              <a:spcBef>
                <a:spcPts val="1600"/>
              </a:spcBef>
              <a:spcAft>
                <a:spcPts val="1600"/>
              </a:spcAft>
              <a:buSzPts val="1800"/>
              <a:buNone/>
            </a:pPr>
            <a:endParaRPr/>
          </a:p>
        </p:txBody>
      </p:sp>
      <p:pic>
        <p:nvPicPr>
          <p:cNvPr id="72" name="Google Shape;72;p16"/>
          <p:cNvPicPr preferRelativeResize="0"/>
          <p:nvPr/>
        </p:nvPicPr>
        <p:blipFill rotWithShape="1">
          <a:blip r:embed="rId4">
            <a:alphaModFix/>
          </a:blip>
          <a:srcRect/>
          <a:stretch/>
        </p:blipFill>
        <p:spPr>
          <a:xfrm>
            <a:off x="454550" y="2220400"/>
            <a:ext cx="412350" cy="412350"/>
          </a:xfrm>
          <a:prstGeom prst="rect">
            <a:avLst/>
          </a:prstGeom>
          <a:noFill/>
          <a:ln>
            <a:noFill/>
          </a:ln>
        </p:spPr>
      </p:pic>
      <p:pic>
        <p:nvPicPr>
          <p:cNvPr id="73" name="Google Shape;73;p16"/>
          <p:cNvPicPr preferRelativeResize="0"/>
          <p:nvPr/>
        </p:nvPicPr>
        <p:blipFill rotWithShape="1">
          <a:blip r:embed="rId4">
            <a:alphaModFix/>
          </a:blip>
          <a:srcRect/>
          <a:stretch/>
        </p:blipFill>
        <p:spPr>
          <a:xfrm>
            <a:off x="454550" y="3134150"/>
            <a:ext cx="412350" cy="412350"/>
          </a:xfrm>
          <a:prstGeom prst="rect">
            <a:avLst/>
          </a:prstGeom>
          <a:noFill/>
          <a:ln>
            <a:noFill/>
          </a:ln>
        </p:spPr>
      </p:pic>
      <p:pic>
        <p:nvPicPr>
          <p:cNvPr id="74" name="Google Shape;74;p16"/>
          <p:cNvPicPr preferRelativeResize="0"/>
          <p:nvPr/>
        </p:nvPicPr>
        <p:blipFill rotWithShape="1">
          <a:blip r:embed="rId5">
            <a:alphaModFix/>
          </a:blip>
          <a:srcRect/>
          <a:stretch/>
        </p:blipFill>
        <p:spPr>
          <a:xfrm>
            <a:off x="7064350" y="1323450"/>
            <a:ext cx="501675" cy="522300"/>
          </a:xfrm>
          <a:prstGeom prst="rect">
            <a:avLst/>
          </a:prstGeom>
          <a:noFill/>
          <a:ln>
            <a:noFill/>
          </a:ln>
        </p:spPr>
      </p:pic>
      <p:pic>
        <p:nvPicPr>
          <p:cNvPr id="75" name="Google Shape;75;p16"/>
          <p:cNvPicPr preferRelativeResize="0"/>
          <p:nvPr/>
        </p:nvPicPr>
        <p:blipFill rotWithShape="1">
          <a:blip r:embed="rId5">
            <a:alphaModFix/>
          </a:blip>
          <a:srcRect/>
          <a:stretch/>
        </p:blipFill>
        <p:spPr>
          <a:xfrm>
            <a:off x="7623700" y="1323450"/>
            <a:ext cx="501675" cy="522300"/>
          </a:xfrm>
          <a:prstGeom prst="rect">
            <a:avLst/>
          </a:prstGeom>
          <a:noFill/>
          <a:ln>
            <a:noFill/>
          </a:ln>
        </p:spPr>
      </p:pic>
      <p:pic>
        <p:nvPicPr>
          <p:cNvPr id="76" name="Google Shape;76;p16"/>
          <p:cNvPicPr preferRelativeResize="0"/>
          <p:nvPr/>
        </p:nvPicPr>
        <p:blipFill rotWithShape="1">
          <a:blip r:embed="rId6">
            <a:alphaModFix/>
          </a:blip>
          <a:srcRect/>
          <a:stretch/>
        </p:blipFill>
        <p:spPr>
          <a:xfrm>
            <a:off x="6522475" y="863725"/>
            <a:ext cx="349475" cy="778050"/>
          </a:xfrm>
          <a:prstGeom prst="rect">
            <a:avLst/>
          </a:prstGeom>
          <a:noFill/>
          <a:ln>
            <a:noFill/>
          </a:ln>
        </p:spPr>
      </p:pic>
      <p:sp>
        <p:nvSpPr>
          <p:cNvPr id="77" name="Google Shape;77;p16"/>
          <p:cNvSpPr txBox="1"/>
          <p:nvPr/>
        </p:nvSpPr>
        <p:spPr>
          <a:xfrm>
            <a:off x="6777025" y="514925"/>
            <a:ext cx="2018100" cy="67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Arial"/>
                <a:ea typeface="Arial"/>
                <a:cs typeface="Arial"/>
                <a:sym typeface="Arial"/>
              </a:rPr>
              <a:t>Mark done in the box when finished reading.</a:t>
            </a:r>
            <a:endParaRPr sz="1400" b="0" i="0" u="none" strike="noStrike" cap="none">
              <a:solidFill>
                <a:srgbClr val="FFFFFF"/>
              </a:solidFill>
              <a:latin typeface="Arial"/>
              <a:ea typeface="Arial"/>
              <a:cs typeface="Arial"/>
              <a:sym typeface="Arial"/>
            </a:endParaRPr>
          </a:p>
        </p:txBody>
      </p:sp>
      <p:pic>
        <p:nvPicPr>
          <p:cNvPr id="78" name="Google Shape;78;p16">
            <a:hlinkClick r:id="" action="ppaction://hlinkshowjump?jump=nextslide"/>
          </p:cNvPr>
          <p:cNvPicPr preferRelativeResize="0"/>
          <p:nvPr/>
        </p:nvPicPr>
        <p:blipFill rotWithShape="1">
          <a:blip r:embed="rId7">
            <a:alphaModFix/>
          </a:blip>
          <a:srcRect/>
          <a:stretch/>
        </p:blipFill>
        <p:spPr>
          <a:xfrm>
            <a:off x="8009125" y="4017625"/>
            <a:ext cx="797650" cy="797650"/>
          </a:xfrm>
          <a:prstGeom prst="rect">
            <a:avLst/>
          </a:prstGeom>
          <a:noFill/>
          <a:ln>
            <a:noFill/>
          </a:ln>
        </p:spPr>
      </p:pic>
      <p:pic>
        <p:nvPicPr>
          <p:cNvPr id="79" name="Google Shape;79;p16"/>
          <p:cNvPicPr preferRelativeResize="0"/>
          <p:nvPr/>
        </p:nvPicPr>
        <p:blipFill rotWithShape="1">
          <a:blip r:embed="rId8">
            <a:alphaModFix/>
          </a:blip>
          <a:srcRect/>
          <a:stretch/>
        </p:blipFill>
        <p:spPr>
          <a:xfrm>
            <a:off x="5595375" y="2111825"/>
            <a:ext cx="2261350" cy="20707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body" idx="1"/>
          </p:nvPr>
        </p:nvSpPr>
        <p:spPr>
          <a:xfrm>
            <a:off x="978575" y="2117550"/>
            <a:ext cx="4772400" cy="245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a:solidFill>
                  <a:schemeClr val="dk1"/>
                </a:solidFill>
              </a:rPr>
              <a:t>Eating foods from all food groups gives you healthy nutrients that your body needs to learn, play, and grow. Plan to eat from more than 1 food group for meals and snacks.</a:t>
            </a:r>
            <a:endParaRPr sz="1600">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 sz="1600">
                <a:solidFill>
                  <a:schemeClr val="dk1"/>
                </a:solidFill>
              </a:rPr>
              <a:t>Ask to help with food preparation or cooking to learn about new foods and how to prepare them. </a:t>
            </a:r>
            <a:endParaRPr sz="1600">
              <a:solidFill>
                <a:schemeClr val="dk1"/>
              </a:solidFill>
            </a:endParaRPr>
          </a:p>
          <a:p>
            <a:pPr marL="0" lvl="0" indent="0" algn="l" rtl="0">
              <a:lnSpc>
                <a:spcPct val="115000"/>
              </a:lnSpc>
              <a:spcBef>
                <a:spcPts val="1600"/>
              </a:spcBef>
              <a:spcAft>
                <a:spcPts val="1600"/>
              </a:spcAft>
              <a:buSzPts val="1800"/>
              <a:buNone/>
            </a:pPr>
            <a:endParaRPr/>
          </a:p>
        </p:txBody>
      </p:sp>
      <p:pic>
        <p:nvPicPr>
          <p:cNvPr id="85" name="Google Shape;85;p17"/>
          <p:cNvPicPr preferRelativeResize="0"/>
          <p:nvPr/>
        </p:nvPicPr>
        <p:blipFill rotWithShape="1">
          <a:blip r:embed="rId4">
            <a:alphaModFix/>
          </a:blip>
          <a:srcRect/>
          <a:stretch/>
        </p:blipFill>
        <p:spPr>
          <a:xfrm>
            <a:off x="454550" y="2220400"/>
            <a:ext cx="412350" cy="412350"/>
          </a:xfrm>
          <a:prstGeom prst="rect">
            <a:avLst/>
          </a:prstGeom>
          <a:noFill/>
          <a:ln>
            <a:noFill/>
          </a:ln>
        </p:spPr>
      </p:pic>
      <p:pic>
        <p:nvPicPr>
          <p:cNvPr id="86" name="Google Shape;86;p17"/>
          <p:cNvPicPr preferRelativeResize="0"/>
          <p:nvPr/>
        </p:nvPicPr>
        <p:blipFill rotWithShape="1">
          <a:blip r:embed="rId4">
            <a:alphaModFix/>
          </a:blip>
          <a:srcRect/>
          <a:stretch/>
        </p:blipFill>
        <p:spPr>
          <a:xfrm>
            <a:off x="454550" y="3591350"/>
            <a:ext cx="412350" cy="412350"/>
          </a:xfrm>
          <a:prstGeom prst="rect">
            <a:avLst/>
          </a:prstGeom>
          <a:noFill/>
          <a:ln>
            <a:noFill/>
          </a:ln>
        </p:spPr>
      </p:pic>
      <p:pic>
        <p:nvPicPr>
          <p:cNvPr id="87" name="Google Shape;87;p17"/>
          <p:cNvPicPr preferRelativeResize="0"/>
          <p:nvPr/>
        </p:nvPicPr>
        <p:blipFill rotWithShape="1">
          <a:blip r:embed="rId5">
            <a:alphaModFix/>
          </a:blip>
          <a:srcRect/>
          <a:stretch/>
        </p:blipFill>
        <p:spPr>
          <a:xfrm>
            <a:off x="7064350" y="1323450"/>
            <a:ext cx="501675" cy="522300"/>
          </a:xfrm>
          <a:prstGeom prst="rect">
            <a:avLst/>
          </a:prstGeom>
          <a:noFill/>
          <a:ln>
            <a:noFill/>
          </a:ln>
        </p:spPr>
      </p:pic>
      <p:pic>
        <p:nvPicPr>
          <p:cNvPr id="88" name="Google Shape;88;p17"/>
          <p:cNvPicPr preferRelativeResize="0"/>
          <p:nvPr/>
        </p:nvPicPr>
        <p:blipFill rotWithShape="1">
          <a:blip r:embed="rId5">
            <a:alphaModFix/>
          </a:blip>
          <a:srcRect/>
          <a:stretch/>
        </p:blipFill>
        <p:spPr>
          <a:xfrm>
            <a:off x="7623700" y="1323450"/>
            <a:ext cx="501675" cy="522300"/>
          </a:xfrm>
          <a:prstGeom prst="rect">
            <a:avLst/>
          </a:prstGeom>
          <a:noFill/>
          <a:ln>
            <a:noFill/>
          </a:ln>
        </p:spPr>
      </p:pic>
      <p:pic>
        <p:nvPicPr>
          <p:cNvPr id="89" name="Google Shape;89;p17"/>
          <p:cNvPicPr preferRelativeResize="0"/>
          <p:nvPr/>
        </p:nvPicPr>
        <p:blipFill rotWithShape="1">
          <a:blip r:embed="rId6">
            <a:alphaModFix/>
          </a:blip>
          <a:srcRect/>
          <a:stretch/>
        </p:blipFill>
        <p:spPr>
          <a:xfrm>
            <a:off x="6522475" y="863725"/>
            <a:ext cx="349475" cy="778050"/>
          </a:xfrm>
          <a:prstGeom prst="rect">
            <a:avLst/>
          </a:prstGeom>
          <a:noFill/>
          <a:ln>
            <a:noFill/>
          </a:ln>
        </p:spPr>
      </p:pic>
      <p:sp>
        <p:nvSpPr>
          <p:cNvPr id="90" name="Google Shape;90;p17"/>
          <p:cNvSpPr txBox="1"/>
          <p:nvPr/>
        </p:nvSpPr>
        <p:spPr>
          <a:xfrm>
            <a:off x="6777025" y="514925"/>
            <a:ext cx="2018100" cy="67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Arial"/>
                <a:ea typeface="Arial"/>
                <a:cs typeface="Arial"/>
                <a:sym typeface="Arial"/>
              </a:rPr>
              <a:t>Mark done in the box when finished reading.</a:t>
            </a:r>
            <a:endParaRPr sz="1400" b="0" i="0" u="none" strike="noStrike" cap="none">
              <a:solidFill>
                <a:srgbClr val="FFFFFF"/>
              </a:solidFill>
              <a:latin typeface="Arial"/>
              <a:ea typeface="Arial"/>
              <a:cs typeface="Arial"/>
              <a:sym typeface="Arial"/>
            </a:endParaRPr>
          </a:p>
        </p:txBody>
      </p:sp>
      <p:pic>
        <p:nvPicPr>
          <p:cNvPr id="91" name="Google Shape;91;p17">
            <a:hlinkClick r:id="" action="ppaction://hlinkshowjump?jump=nextslide"/>
          </p:cNvPr>
          <p:cNvPicPr preferRelativeResize="0"/>
          <p:nvPr/>
        </p:nvPicPr>
        <p:blipFill rotWithShape="1">
          <a:blip r:embed="rId7">
            <a:alphaModFix/>
          </a:blip>
          <a:srcRect/>
          <a:stretch/>
        </p:blipFill>
        <p:spPr>
          <a:xfrm>
            <a:off x="8009125" y="4017625"/>
            <a:ext cx="797650" cy="797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8"/>
          <p:cNvSpPr txBox="1">
            <a:spLocks noGrp="1"/>
          </p:cNvSpPr>
          <p:nvPr>
            <p:ph type="body" idx="1"/>
          </p:nvPr>
        </p:nvSpPr>
        <p:spPr>
          <a:xfrm>
            <a:off x="978575" y="2005275"/>
            <a:ext cx="4580100" cy="256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a:solidFill>
                  <a:schemeClr val="dk1"/>
                </a:solidFill>
              </a:rPr>
              <a:t>Each food group has specific health benefits. On the next slide, see if you can match the correct health benefits to the food group by dragging it to the right box. When you’re done, put a check in the box.</a:t>
            </a:r>
            <a:endParaRPr>
              <a:solidFill>
                <a:schemeClr val="dk1"/>
              </a:solidFill>
            </a:endParaRPr>
          </a:p>
        </p:txBody>
      </p:sp>
      <p:pic>
        <p:nvPicPr>
          <p:cNvPr id="97" name="Google Shape;97;p18">
            <a:hlinkClick r:id="rId4"/>
          </p:cNvPr>
          <p:cNvPicPr preferRelativeResize="0"/>
          <p:nvPr/>
        </p:nvPicPr>
        <p:blipFill rotWithShape="1">
          <a:blip r:embed="rId5">
            <a:alphaModFix/>
          </a:blip>
          <a:srcRect/>
          <a:stretch/>
        </p:blipFill>
        <p:spPr>
          <a:xfrm>
            <a:off x="5558675" y="810125"/>
            <a:ext cx="3280525" cy="2132711"/>
          </a:xfrm>
          <a:prstGeom prst="rect">
            <a:avLst/>
          </a:prstGeom>
          <a:noFill/>
          <a:ln>
            <a:noFill/>
          </a:ln>
        </p:spPr>
      </p:pic>
      <p:sp>
        <p:nvSpPr>
          <p:cNvPr id="98" name="Google Shape;98;p18"/>
          <p:cNvSpPr txBox="1"/>
          <p:nvPr/>
        </p:nvSpPr>
        <p:spPr>
          <a:xfrm rot="303391">
            <a:off x="5348516" y="401755"/>
            <a:ext cx="2076280" cy="55807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FFFFFF"/>
                </a:solidFill>
                <a:latin typeface="Arial"/>
                <a:ea typeface="Arial"/>
                <a:cs typeface="Arial"/>
                <a:sym typeface="Arial"/>
              </a:rPr>
              <a:t>Check out this video!</a:t>
            </a:r>
            <a:endParaRPr sz="1600" b="0" i="0" u="none" strike="noStrike" cap="none">
              <a:solidFill>
                <a:srgbClr val="FFFFFF"/>
              </a:solidFill>
              <a:latin typeface="Arial"/>
              <a:ea typeface="Arial"/>
              <a:cs typeface="Arial"/>
              <a:sym typeface="Arial"/>
            </a:endParaRPr>
          </a:p>
        </p:txBody>
      </p:sp>
      <p:pic>
        <p:nvPicPr>
          <p:cNvPr id="99" name="Google Shape;99;p18"/>
          <p:cNvPicPr preferRelativeResize="0"/>
          <p:nvPr/>
        </p:nvPicPr>
        <p:blipFill rotWithShape="1">
          <a:blip r:embed="rId6">
            <a:alphaModFix/>
          </a:blip>
          <a:srcRect/>
          <a:stretch/>
        </p:blipFill>
        <p:spPr>
          <a:xfrm>
            <a:off x="5093375" y="601600"/>
            <a:ext cx="504825" cy="1123950"/>
          </a:xfrm>
          <a:prstGeom prst="rect">
            <a:avLst/>
          </a:prstGeom>
          <a:noFill/>
          <a:ln>
            <a:noFill/>
          </a:ln>
        </p:spPr>
      </p:pic>
      <p:pic>
        <p:nvPicPr>
          <p:cNvPr id="100" name="Google Shape;100;p18">
            <a:hlinkClick r:id="" action="ppaction://hlinkshowjump?jump=nextslide"/>
          </p:cNvPr>
          <p:cNvPicPr preferRelativeResize="0"/>
          <p:nvPr/>
        </p:nvPicPr>
        <p:blipFill rotWithShape="1">
          <a:blip r:embed="rId7">
            <a:alphaModFix/>
          </a:blip>
          <a:srcRect/>
          <a:stretch/>
        </p:blipFill>
        <p:spPr>
          <a:xfrm>
            <a:off x="8009125" y="4017625"/>
            <a:ext cx="797650" cy="797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pic>
        <p:nvPicPr>
          <p:cNvPr id="105" name="Google Shape;105;p19"/>
          <p:cNvPicPr preferRelativeResize="0"/>
          <p:nvPr/>
        </p:nvPicPr>
        <p:blipFill rotWithShape="1">
          <a:blip r:embed="rId4">
            <a:alphaModFix/>
          </a:blip>
          <a:srcRect/>
          <a:stretch/>
        </p:blipFill>
        <p:spPr>
          <a:xfrm>
            <a:off x="7587900" y="2149600"/>
            <a:ext cx="1388935" cy="1774702"/>
          </a:xfrm>
          <a:prstGeom prst="rect">
            <a:avLst/>
          </a:prstGeom>
          <a:noFill/>
          <a:ln>
            <a:noFill/>
          </a:ln>
        </p:spPr>
      </p:pic>
      <p:pic>
        <p:nvPicPr>
          <p:cNvPr id="106" name="Google Shape;106;p19"/>
          <p:cNvPicPr preferRelativeResize="0"/>
          <p:nvPr/>
        </p:nvPicPr>
        <p:blipFill rotWithShape="1">
          <a:blip r:embed="rId5">
            <a:alphaModFix/>
          </a:blip>
          <a:srcRect/>
          <a:stretch/>
        </p:blipFill>
        <p:spPr>
          <a:xfrm>
            <a:off x="7831332" y="1130925"/>
            <a:ext cx="574732" cy="372552"/>
          </a:xfrm>
          <a:prstGeom prst="rect">
            <a:avLst/>
          </a:prstGeom>
          <a:noFill/>
          <a:ln>
            <a:noFill/>
          </a:ln>
        </p:spPr>
      </p:pic>
      <p:pic>
        <p:nvPicPr>
          <p:cNvPr id="107" name="Google Shape;107;p19"/>
          <p:cNvPicPr preferRelativeResize="0"/>
          <p:nvPr/>
        </p:nvPicPr>
        <p:blipFill rotWithShape="1">
          <a:blip r:embed="rId6">
            <a:alphaModFix/>
          </a:blip>
          <a:srcRect/>
          <a:stretch/>
        </p:blipFill>
        <p:spPr>
          <a:xfrm>
            <a:off x="231107" y="2959406"/>
            <a:ext cx="1388935" cy="1774702"/>
          </a:xfrm>
          <a:prstGeom prst="rect">
            <a:avLst/>
          </a:prstGeom>
          <a:noFill/>
          <a:ln>
            <a:noFill/>
          </a:ln>
        </p:spPr>
      </p:pic>
      <p:pic>
        <p:nvPicPr>
          <p:cNvPr id="108" name="Google Shape;108;p19"/>
          <p:cNvPicPr preferRelativeResize="0"/>
          <p:nvPr/>
        </p:nvPicPr>
        <p:blipFill rotWithShape="1">
          <a:blip r:embed="rId7">
            <a:alphaModFix/>
          </a:blip>
          <a:srcRect/>
          <a:stretch/>
        </p:blipFill>
        <p:spPr>
          <a:xfrm>
            <a:off x="1902702" y="2687025"/>
            <a:ext cx="1388935" cy="1774702"/>
          </a:xfrm>
          <a:prstGeom prst="rect">
            <a:avLst/>
          </a:prstGeom>
          <a:noFill/>
          <a:ln>
            <a:noFill/>
          </a:ln>
        </p:spPr>
      </p:pic>
      <p:pic>
        <p:nvPicPr>
          <p:cNvPr id="109" name="Google Shape;109;p19"/>
          <p:cNvPicPr preferRelativeResize="0"/>
          <p:nvPr/>
        </p:nvPicPr>
        <p:blipFill rotWithShape="1">
          <a:blip r:embed="rId8">
            <a:alphaModFix/>
          </a:blip>
          <a:srcRect/>
          <a:stretch/>
        </p:blipFill>
        <p:spPr>
          <a:xfrm>
            <a:off x="3685097" y="3175975"/>
            <a:ext cx="1416303" cy="1774702"/>
          </a:xfrm>
          <a:prstGeom prst="rect">
            <a:avLst/>
          </a:prstGeom>
          <a:noFill/>
          <a:ln>
            <a:noFill/>
          </a:ln>
        </p:spPr>
      </p:pic>
      <p:pic>
        <p:nvPicPr>
          <p:cNvPr id="110" name="Google Shape;110;p19"/>
          <p:cNvPicPr preferRelativeResize="0"/>
          <p:nvPr/>
        </p:nvPicPr>
        <p:blipFill rotWithShape="1">
          <a:blip r:embed="rId9">
            <a:alphaModFix/>
          </a:blip>
          <a:srcRect/>
          <a:stretch/>
        </p:blipFill>
        <p:spPr>
          <a:xfrm>
            <a:off x="5650176" y="2699024"/>
            <a:ext cx="1388950" cy="1750704"/>
          </a:xfrm>
          <a:prstGeom prst="rect">
            <a:avLst/>
          </a:prstGeom>
          <a:noFill/>
          <a:ln>
            <a:noFill/>
          </a:ln>
        </p:spPr>
      </p:pic>
      <p:pic>
        <p:nvPicPr>
          <p:cNvPr id="111" name="Google Shape;111;p19">
            <a:hlinkClick r:id="" action="ppaction://hlinkshowjump?jump=nextslide"/>
          </p:cNvPr>
          <p:cNvPicPr preferRelativeResize="0"/>
          <p:nvPr/>
        </p:nvPicPr>
        <p:blipFill rotWithShape="1">
          <a:blip r:embed="rId10">
            <a:alphaModFix/>
          </a:blip>
          <a:srcRect/>
          <a:stretch/>
        </p:blipFill>
        <p:spPr>
          <a:xfrm>
            <a:off x="8009125" y="4017625"/>
            <a:ext cx="797650" cy="797650"/>
          </a:xfrm>
          <a:prstGeom prst="rect">
            <a:avLst/>
          </a:prstGeom>
          <a:noFill/>
          <a:ln>
            <a:noFill/>
          </a:ln>
        </p:spPr>
      </p:pic>
      <p:pic>
        <p:nvPicPr>
          <p:cNvPr id="112" name="Google Shape;112;p19"/>
          <p:cNvPicPr preferRelativeResize="0"/>
          <p:nvPr/>
        </p:nvPicPr>
        <p:blipFill rotWithShape="1">
          <a:blip r:embed="rId11">
            <a:alphaModFix/>
          </a:blip>
          <a:srcRect/>
          <a:stretch/>
        </p:blipFill>
        <p:spPr>
          <a:xfrm>
            <a:off x="8475163" y="981175"/>
            <a:ext cx="501675" cy="522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p20"/>
          <p:cNvSpPr txBox="1">
            <a:spLocks noGrp="1"/>
          </p:cNvSpPr>
          <p:nvPr>
            <p:ph type="body" idx="1"/>
          </p:nvPr>
        </p:nvSpPr>
        <p:spPr>
          <a:xfrm>
            <a:off x="593550" y="1997250"/>
            <a:ext cx="6135900" cy="257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a:solidFill>
                  <a:schemeClr val="dk1"/>
                </a:solidFill>
              </a:rPr>
              <a:t>Using your senses (sight, touch, smell, taste, and hearing), investigate food at your next meal. Share your findings by completing the chart on the next slide. Use the examples below to help your investigation.</a:t>
            </a:r>
            <a:endParaRPr sz="15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500" b="1">
                <a:solidFill>
                  <a:srgbClr val="DA291C"/>
                </a:solidFill>
              </a:rPr>
              <a:t>Sight:</a:t>
            </a:r>
            <a:r>
              <a:rPr lang="en" sz="1500" b="1">
                <a:solidFill>
                  <a:schemeClr val="dk1"/>
                </a:solidFill>
              </a:rPr>
              <a:t> </a:t>
            </a:r>
            <a:r>
              <a:rPr lang="en" sz="1500">
                <a:solidFill>
                  <a:schemeClr val="dk1"/>
                </a:solidFill>
              </a:rPr>
              <a:t>What is the shape, color, and size?</a:t>
            </a:r>
            <a:endParaRPr sz="1500">
              <a:solidFill>
                <a:schemeClr val="dk1"/>
              </a:solidFill>
            </a:endParaRPr>
          </a:p>
          <a:p>
            <a:pPr marL="0" lvl="0" indent="0" algn="l" rtl="0">
              <a:lnSpc>
                <a:spcPct val="100000"/>
              </a:lnSpc>
              <a:spcBef>
                <a:spcPts val="600"/>
              </a:spcBef>
              <a:spcAft>
                <a:spcPts val="0"/>
              </a:spcAft>
              <a:buClr>
                <a:schemeClr val="dk1"/>
              </a:buClr>
              <a:buSzPts val="1100"/>
              <a:buFont typeface="Arial"/>
              <a:buNone/>
            </a:pPr>
            <a:r>
              <a:rPr lang="en" sz="1500" b="1">
                <a:solidFill>
                  <a:srgbClr val="DA291C"/>
                </a:solidFill>
              </a:rPr>
              <a:t>Touch:</a:t>
            </a:r>
            <a:r>
              <a:rPr lang="en" sz="1500">
                <a:solidFill>
                  <a:schemeClr val="dk1"/>
                </a:solidFill>
              </a:rPr>
              <a:t> Is it smooth, bumpy, or rough?</a:t>
            </a:r>
            <a:endParaRPr sz="1500">
              <a:solidFill>
                <a:schemeClr val="dk1"/>
              </a:solidFill>
            </a:endParaRPr>
          </a:p>
          <a:p>
            <a:pPr marL="0" lvl="0" indent="0" algn="l" rtl="0">
              <a:lnSpc>
                <a:spcPct val="100000"/>
              </a:lnSpc>
              <a:spcBef>
                <a:spcPts val="600"/>
              </a:spcBef>
              <a:spcAft>
                <a:spcPts val="0"/>
              </a:spcAft>
              <a:buClr>
                <a:schemeClr val="dk1"/>
              </a:buClr>
              <a:buSzPts val="1100"/>
              <a:buFont typeface="Arial"/>
              <a:buNone/>
            </a:pPr>
            <a:r>
              <a:rPr lang="en" sz="1500" b="1">
                <a:solidFill>
                  <a:srgbClr val="DA291C"/>
                </a:solidFill>
              </a:rPr>
              <a:t>Smell:</a:t>
            </a:r>
            <a:r>
              <a:rPr lang="en" sz="1500">
                <a:solidFill>
                  <a:schemeClr val="dk1"/>
                </a:solidFill>
              </a:rPr>
              <a:t> Is there an odor or fragrance?</a:t>
            </a:r>
            <a:endParaRPr sz="1500">
              <a:solidFill>
                <a:schemeClr val="dk1"/>
              </a:solidFill>
            </a:endParaRPr>
          </a:p>
          <a:p>
            <a:pPr marL="0" lvl="0" indent="0" algn="l" rtl="0">
              <a:lnSpc>
                <a:spcPct val="100000"/>
              </a:lnSpc>
              <a:spcBef>
                <a:spcPts val="600"/>
              </a:spcBef>
              <a:spcAft>
                <a:spcPts val="0"/>
              </a:spcAft>
              <a:buClr>
                <a:schemeClr val="dk1"/>
              </a:buClr>
              <a:buSzPts val="1100"/>
              <a:buFont typeface="Arial"/>
              <a:buNone/>
            </a:pPr>
            <a:r>
              <a:rPr lang="en" sz="1500" b="1">
                <a:solidFill>
                  <a:srgbClr val="DA291C"/>
                </a:solidFill>
              </a:rPr>
              <a:t>Taste:</a:t>
            </a:r>
            <a:r>
              <a:rPr lang="en" sz="1500">
                <a:solidFill>
                  <a:schemeClr val="dk1"/>
                </a:solidFill>
              </a:rPr>
              <a:t> How does it taste? Salty? Sweet? Spicy?</a:t>
            </a:r>
            <a:endParaRPr sz="1500">
              <a:solidFill>
                <a:schemeClr val="dk1"/>
              </a:solidFill>
            </a:endParaRPr>
          </a:p>
          <a:p>
            <a:pPr marL="0" lvl="0" indent="0" algn="l" rtl="0">
              <a:lnSpc>
                <a:spcPct val="100000"/>
              </a:lnSpc>
              <a:spcBef>
                <a:spcPts val="600"/>
              </a:spcBef>
              <a:spcAft>
                <a:spcPts val="600"/>
              </a:spcAft>
              <a:buSzPts val="1800"/>
              <a:buNone/>
            </a:pPr>
            <a:r>
              <a:rPr lang="en" sz="1500" b="1">
                <a:solidFill>
                  <a:srgbClr val="DA291C"/>
                </a:solidFill>
              </a:rPr>
              <a:t>Hearing:</a:t>
            </a:r>
            <a:r>
              <a:rPr lang="en" sz="1500">
                <a:solidFill>
                  <a:schemeClr val="dk1"/>
                </a:solidFill>
              </a:rPr>
              <a:t> Does it crunch, pop, or snap?</a:t>
            </a:r>
            <a:endParaRPr sz="1500">
              <a:solidFill>
                <a:schemeClr val="dk1"/>
              </a:solidFill>
            </a:endParaRPr>
          </a:p>
        </p:txBody>
      </p:sp>
      <p:pic>
        <p:nvPicPr>
          <p:cNvPr id="118" name="Google Shape;118;p20"/>
          <p:cNvPicPr preferRelativeResize="0"/>
          <p:nvPr/>
        </p:nvPicPr>
        <p:blipFill rotWithShape="1">
          <a:blip r:embed="rId4">
            <a:alphaModFix/>
          </a:blip>
          <a:srcRect/>
          <a:stretch/>
        </p:blipFill>
        <p:spPr>
          <a:xfrm>
            <a:off x="6921950" y="882326"/>
            <a:ext cx="1767275" cy="2856050"/>
          </a:xfrm>
          <a:prstGeom prst="rect">
            <a:avLst/>
          </a:prstGeom>
          <a:noFill/>
          <a:ln>
            <a:noFill/>
          </a:ln>
        </p:spPr>
      </p:pic>
      <p:pic>
        <p:nvPicPr>
          <p:cNvPr id="119" name="Google Shape;119;p20">
            <a:hlinkClick r:id="" action="ppaction://hlinkshowjump?jump=nextslide"/>
          </p:cNvPr>
          <p:cNvPicPr preferRelativeResize="0"/>
          <p:nvPr/>
        </p:nvPicPr>
        <p:blipFill rotWithShape="1">
          <a:blip r:embed="rId5">
            <a:alphaModFix/>
          </a:blip>
          <a:srcRect/>
          <a:stretch/>
        </p:blipFill>
        <p:spPr>
          <a:xfrm>
            <a:off x="8009125" y="4017625"/>
            <a:ext cx="797650" cy="797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1"/>
          <p:cNvSpPr txBox="1">
            <a:spLocks noGrp="1"/>
          </p:cNvSpPr>
          <p:nvPr>
            <p:ph type="body" idx="1"/>
          </p:nvPr>
        </p:nvSpPr>
        <p:spPr>
          <a:xfrm>
            <a:off x="464100" y="1780675"/>
            <a:ext cx="1720500" cy="63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SzPts val="1800"/>
              <a:buNone/>
            </a:pPr>
            <a:r>
              <a:rPr lang="en" sz="1400" b="1">
                <a:solidFill>
                  <a:srgbClr val="DA291C"/>
                </a:solidFill>
              </a:rPr>
              <a:t>What food did you investigate?</a:t>
            </a:r>
            <a:endParaRPr sz="1400" b="1">
              <a:solidFill>
                <a:srgbClr val="DA291C"/>
              </a:solidFill>
            </a:endParaRPr>
          </a:p>
        </p:txBody>
      </p:sp>
      <p:sp>
        <p:nvSpPr>
          <p:cNvPr id="125" name="Google Shape;125;p21"/>
          <p:cNvSpPr txBox="1">
            <a:spLocks noGrp="1"/>
          </p:cNvSpPr>
          <p:nvPr>
            <p:ph type="body" idx="1"/>
          </p:nvPr>
        </p:nvSpPr>
        <p:spPr>
          <a:xfrm>
            <a:off x="2360925" y="1780675"/>
            <a:ext cx="1813200" cy="697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SzPts val="1800"/>
              <a:buNone/>
            </a:pPr>
            <a:r>
              <a:rPr lang="en" sz="1400" b="1">
                <a:solidFill>
                  <a:srgbClr val="DA291C"/>
                </a:solidFill>
              </a:rPr>
              <a:t>What senses did you use?</a:t>
            </a:r>
            <a:endParaRPr sz="1400" b="1">
              <a:solidFill>
                <a:srgbClr val="DA291C"/>
              </a:solidFill>
            </a:endParaRPr>
          </a:p>
        </p:txBody>
      </p:sp>
      <p:sp>
        <p:nvSpPr>
          <p:cNvPr id="126" name="Google Shape;126;p21"/>
          <p:cNvSpPr txBox="1">
            <a:spLocks noGrp="1"/>
          </p:cNvSpPr>
          <p:nvPr>
            <p:ph type="body" idx="1"/>
          </p:nvPr>
        </p:nvSpPr>
        <p:spPr>
          <a:xfrm>
            <a:off x="4458650" y="1996975"/>
            <a:ext cx="2808600" cy="63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SzPts val="1800"/>
              <a:buNone/>
            </a:pPr>
            <a:r>
              <a:rPr lang="en" sz="1400" b="1">
                <a:solidFill>
                  <a:srgbClr val="DA291C"/>
                </a:solidFill>
              </a:rPr>
              <a:t>Describe the food here.</a:t>
            </a:r>
            <a:endParaRPr sz="1400" b="1">
              <a:solidFill>
                <a:srgbClr val="DA291C"/>
              </a:solidFill>
            </a:endParaRPr>
          </a:p>
        </p:txBody>
      </p:sp>
      <p:graphicFrame>
        <p:nvGraphicFramePr>
          <p:cNvPr id="127" name="Google Shape;127;p21"/>
          <p:cNvGraphicFramePr/>
          <p:nvPr/>
        </p:nvGraphicFramePr>
        <p:xfrm>
          <a:off x="417150" y="2414275"/>
          <a:ext cx="3000000" cy="3000000"/>
        </p:xfrm>
        <a:graphic>
          <a:graphicData uri="http://schemas.openxmlformats.org/drawingml/2006/table">
            <a:tbl>
              <a:tblPr>
                <a:noFill/>
                <a:tableStyleId>{A105E07F-D020-41BB-9008-28316B66DC34}</a:tableStyleId>
              </a:tblPr>
              <a:tblGrid>
                <a:gridCol w="1902100"/>
                <a:gridCol w="2118000"/>
                <a:gridCol w="3292250"/>
              </a:tblGrid>
              <a:tr h="7855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r>
              <a:tr h="7855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r>
              <a:tr h="7855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r>
            </a:tbl>
          </a:graphicData>
        </a:graphic>
      </p:graphicFrame>
      <p:pic>
        <p:nvPicPr>
          <p:cNvPr id="128" name="Google Shape;128;p21"/>
          <p:cNvPicPr preferRelativeResize="0"/>
          <p:nvPr/>
        </p:nvPicPr>
        <p:blipFill rotWithShape="1">
          <a:blip r:embed="rId4">
            <a:alphaModFix/>
          </a:blip>
          <a:srcRect/>
          <a:stretch/>
        </p:blipFill>
        <p:spPr>
          <a:xfrm>
            <a:off x="7465925" y="631925"/>
            <a:ext cx="987485" cy="1595850"/>
          </a:xfrm>
          <a:prstGeom prst="rect">
            <a:avLst/>
          </a:prstGeom>
          <a:noFill/>
          <a:ln>
            <a:noFill/>
          </a:ln>
        </p:spPr>
      </p:pic>
      <p:pic>
        <p:nvPicPr>
          <p:cNvPr id="129" name="Google Shape;129;p21">
            <a:hlinkClick r:id="" action="ppaction://hlinkshowjump?jump=nextslide"/>
          </p:cNvPr>
          <p:cNvPicPr preferRelativeResize="0"/>
          <p:nvPr/>
        </p:nvPicPr>
        <p:blipFill rotWithShape="1">
          <a:blip r:embed="rId5">
            <a:alphaModFix/>
          </a:blip>
          <a:srcRect/>
          <a:stretch/>
        </p:blipFill>
        <p:spPr>
          <a:xfrm>
            <a:off x="8009125" y="4017625"/>
            <a:ext cx="797650" cy="7976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845</Words>
  <Application>Microsoft Office PowerPoint</Application>
  <PresentationFormat>On-screen Show (16:9)</PresentationFormat>
  <Paragraphs>45</Paragraphs>
  <Slides>29</Slides>
  <Notes>29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29</vt:i4>
      </vt:variant>
    </vt:vector>
  </HeadingPairs>
  <TitlesOfParts>
    <vt:vector size="31"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Beach</dc:creator>
  <cp:lastModifiedBy>Kim Beach</cp:lastModifiedBy>
  <cp:revision>1</cp:revision>
  <dcterms:modified xsi:type="dcterms:W3CDTF">2021-01-13T17:32:17Z</dcterms:modified>
</cp:coreProperties>
</file>